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29"/>
  </p:notesMasterIdLst>
  <p:sldIdLst>
    <p:sldId id="264" r:id="rId4"/>
    <p:sldId id="265" r:id="rId5"/>
    <p:sldId id="267" r:id="rId6"/>
    <p:sldId id="415" r:id="rId7"/>
    <p:sldId id="266" r:id="rId8"/>
    <p:sldId id="386" r:id="rId9"/>
    <p:sldId id="393" r:id="rId10"/>
    <p:sldId id="394" r:id="rId11"/>
    <p:sldId id="407" r:id="rId12"/>
    <p:sldId id="353" r:id="rId13"/>
    <p:sldId id="374" r:id="rId14"/>
    <p:sldId id="399" r:id="rId15"/>
    <p:sldId id="400" r:id="rId16"/>
    <p:sldId id="369" r:id="rId17"/>
    <p:sldId id="411" r:id="rId18"/>
    <p:sldId id="327" r:id="rId19"/>
    <p:sldId id="328" r:id="rId20"/>
    <p:sldId id="396" r:id="rId21"/>
    <p:sldId id="412" r:id="rId22"/>
    <p:sldId id="398" r:id="rId23"/>
    <p:sldId id="413" r:id="rId24"/>
    <p:sldId id="414" r:id="rId25"/>
    <p:sldId id="397" r:id="rId26"/>
    <p:sldId id="375" r:id="rId27"/>
    <p:sldId id="32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2" d="100"/>
          <a:sy n="82" d="100"/>
        </p:scale>
        <p:origin x="1502"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EDCA30-2ED5-41C4-A072-F195EC56C9D7}" type="datetimeFigureOut">
              <a:rPr lang="en-US" smtClean="0"/>
              <a:t>9/9/2024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E7E218-9473-4E4E-BA13-22C19D998763}" type="slidenum">
              <a:rPr lang="en-US" smtClean="0"/>
              <a:t>‹N°›</a:t>
            </a:fld>
            <a:endParaRPr lang="en-US"/>
          </a:p>
        </p:txBody>
      </p:sp>
    </p:spTree>
    <p:extLst>
      <p:ext uri="{BB962C8B-B14F-4D97-AF65-F5344CB8AC3E}">
        <p14:creationId xmlns:p14="http://schemas.microsoft.com/office/powerpoint/2010/main" val="2275177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pPr algn="r" defTabSz="914400">
              <a:buNone/>
            </a:pPr>
            <a:fld id="{81331B57-0BE5-4F82-AA58-76F53EFF3ADA}" type="datetime8">
              <a:rPr lang="en-US" sz="1200" b="0" i="0">
                <a:latin typeface="Calibri"/>
                <a:ea typeface="+mn-ea"/>
                <a:cs typeface="+mn-cs"/>
              </a:rPr>
              <a:t>9/9/2024 6:16 PM</a:t>
            </a:fld>
            <a:endParaRPr lang="en-US" sz="1200" b="0" i="0">
              <a:latin typeface="Calibri"/>
              <a:ea typeface="+mn-ea"/>
              <a:cs typeface="+mn-cs"/>
            </a:endParaRPr>
          </a:p>
        </p:txBody>
      </p:sp>
      <p:sp>
        <p:nvSpPr>
          <p:cNvPr id="6" name="Footer Placeholder 5"/>
          <p:cNvSpPr>
            <a:spLocks noGrp="1"/>
          </p:cNvSpPr>
          <p:nvPr>
            <p:ph type="ftr" sz="quarter" idx="12"/>
          </p:nvPr>
        </p:nvSpPr>
        <p:spPr/>
        <p:txBody>
          <a:bodyPr/>
          <a:lstStyle/>
          <a:p>
            <a:pPr algn="l" defTabSz="914400">
              <a:buNone/>
            </a:pPr>
            <a:r>
              <a:rPr lang="en-US" sz="1200" b="0" i="0">
                <a:solidFill>
                  <a:srgbClr val="000000"/>
                </a:solidFill>
                <a:latin typeface="Calibri"/>
                <a:ea typeface="+mn-ea"/>
                <a:cs typeface="+mn-cs"/>
              </a:rPr>
              <a:t>© 2007 Microsoft Corporation. Tous droits réservés. Microsoft, Windows, Windows Vista and other product names are or may be registered trademarks and/or trademarks in the U.S. and/or other countries.</a:t>
            </a:r>
          </a:p>
          <a:p>
            <a:pPr algn="l" defTabSz="914400">
              <a:buNone/>
            </a:pPr>
            <a:r>
              <a:rPr lang="en-US" sz="1200" b="0" i="0">
                <a:solidFill>
                  <a:srgbClr val="000000"/>
                </a:solidFill>
                <a:latin typeface="Calibri"/>
                <a:ea typeface="+mn-ea"/>
                <a:cs typeface="+mn-cs"/>
              </a:rPr>
              <a:t>The information herein is for informational purposes only and represents the current view of Microsoft Corporation as of the date of this presentation.  Microsoft devant répondre à des conditions de marché en perpétuelle évolution, ces informations ne doivent en aucun cas être interprétées comme un engagement de la part de Microsoft, et Microsoft ne saurait garantir leur exactitude au-delà de la date de cette présentation.  </a:t>
            </a:r>
            <a:br>
              <a:rPr lang="en-US" sz="1200" b="0" i="0">
                <a:solidFill>
                  <a:srgbClr val="000000"/>
                </a:solidFill>
                <a:latin typeface="Calibri"/>
                <a:ea typeface="+mn-ea"/>
                <a:cs typeface="+mn-cs"/>
              </a:rPr>
            </a:br>
            <a:r>
              <a:rPr lang="en-US" sz="1200" b="0" i="0">
                <a:solidFill>
                  <a:srgbClr val="000000"/>
                </a:solidFill>
                <a:latin typeface="Calibri"/>
                <a:ea typeface="+mn-ea"/>
                <a:cs typeface="+mn-cs"/>
              </a:rPr>
              <a:t>MICROSOFT MAKES NO WARRANTIES, EXPRESS, IMPLIED OR STATUTORY, AS TO THE INFORMATION IN THIS PRESENTATION.</a:t>
            </a:r>
          </a:p>
          <a:p>
            <a:pPr algn="l" defTabSz="914400">
              <a:buNone/>
            </a:pPr>
            <a:endParaRPr lang="en-US" dirty="0"/>
          </a:p>
        </p:txBody>
      </p:sp>
      <p:sp>
        <p:nvSpPr>
          <p:cNvPr id="7" name="Slide Number Placeholder 6"/>
          <p:cNvSpPr>
            <a:spLocks noGrp="1"/>
          </p:cNvSpPr>
          <p:nvPr>
            <p:ph type="sldNum" sz="quarter" idx="13"/>
          </p:nvPr>
        </p:nvSpPr>
        <p:spPr/>
        <p:txBody>
          <a:bodyPr/>
          <a:lstStyle/>
          <a:p>
            <a:pPr algn="r" defTabSz="914400">
              <a:buNone/>
            </a:pPr>
            <a:fld id="{EC87E0CF-87F6-4B58-B8B8-DCAB2DAAF3CA}" type="slidenum">
              <a:rPr lang="en-US" sz="1200" b="0" i="0">
                <a:latin typeface="Calibri"/>
                <a:ea typeface="+mn-ea"/>
                <a:cs typeface="+mn-cs"/>
              </a:rPr>
              <a:t>1</a:t>
            </a:fld>
            <a:endParaRPr lang="en-US" sz="1200" b="0" i="0">
              <a:latin typeface="Calibri"/>
              <a:ea typeface="+mn-ea"/>
              <a:cs typeface="+mn-cs"/>
            </a:endParaRPr>
          </a:p>
        </p:txBody>
      </p:sp>
    </p:spTree>
    <p:extLst>
      <p:ext uri="{BB962C8B-B14F-4D97-AF65-F5344CB8AC3E}">
        <p14:creationId xmlns:p14="http://schemas.microsoft.com/office/powerpoint/2010/main" val="1205333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pPr algn="r" defTabSz="914400">
              <a:buNone/>
            </a:pPr>
            <a:fld id="{81331B57-0BE5-4F82-AA58-76F53EFF3ADA}" type="datetime8">
              <a:rPr lang="en-US" sz="1200" b="0" i="0">
                <a:latin typeface="Calibri"/>
                <a:ea typeface="+mn-ea"/>
                <a:cs typeface="+mn-cs"/>
              </a:rPr>
              <a:t>9/9/2024 6:16 PM</a:t>
            </a:fld>
            <a:endParaRPr lang="en-US" sz="1200" b="0" i="0">
              <a:latin typeface="Calibri"/>
              <a:ea typeface="+mn-ea"/>
              <a:cs typeface="+mn-cs"/>
            </a:endParaRPr>
          </a:p>
        </p:txBody>
      </p:sp>
      <p:sp>
        <p:nvSpPr>
          <p:cNvPr id="6" name="Footer Placeholder 5"/>
          <p:cNvSpPr>
            <a:spLocks noGrp="1"/>
          </p:cNvSpPr>
          <p:nvPr>
            <p:ph type="ftr" sz="quarter" idx="12"/>
          </p:nvPr>
        </p:nvSpPr>
        <p:spPr/>
        <p:txBody>
          <a:bodyPr/>
          <a:lstStyle/>
          <a:p>
            <a:pPr algn="l" defTabSz="914400">
              <a:buNone/>
            </a:pPr>
            <a:r>
              <a:rPr lang="en-US" sz="1200" b="0" i="0">
                <a:solidFill>
                  <a:srgbClr val="000000"/>
                </a:solidFill>
                <a:latin typeface="Calibri"/>
                <a:ea typeface="+mn-ea"/>
                <a:cs typeface="+mn-cs"/>
              </a:rPr>
              <a:t>© 2007 Microsoft Corporation. Tous droits réservés. Microsoft, Windows, Windows Vista and other product names are or may be registered trademarks and/or trademarks in the U.S. and/or other countries.</a:t>
            </a:r>
          </a:p>
          <a:p>
            <a:pPr algn="l" defTabSz="914400">
              <a:buNone/>
            </a:pPr>
            <a:r>
              <a:rPr lang="en-US" sz="1200" b="0" i="0">
                <a:solidFill>
                  <a:srgbClr val="000000"/>
                </a:solidFill>
                <a:latin typeface="Calibri"/>
                <a:ea typeface="+mn-ea"/>
                <a:cs typeface="+mn-cs"/>
              </a:rPr>
              <a:t>The information herein is for informational purposes only and represents the current view of Microsoft Corporation as of the date of this presentation.  Microsoft devant répondre à des conditions de marché en perpétuelle évolution, ces informations ne doivent en aucun cas être interprétées comme un engagement de la part de Microsoft, et Microsoft ne saurait garantir leur exactitude au-delà de la date de cette présentation.  </a:t>
            </a:r>
            <a:br>
              <a:rPr lang="en-US" sz="1200" b="0" i="0">
                <a:solidFill>
                  <a:srgbClr val="000000"/>
                </a:solidFill>
                <a:latin typeface="Calibri"/>
                <a:ea typeface="+mn-ea"/>
                <a:cs typeface="+mn-cs"/>
              </a:rPr>
            </a:br>
            <a:r>
              <a:rPr lang="en-US" sz="1200" b="0" i="0">
                <a:solidFill>
                  <a:srgbClr val="000000"/>
                </a:solidFill>
                <a:latin typeface="Calibri"/>
                <a:ea typeface="+mn-ea"/>
                <a:cs typeface="+mn-cs"/>
              </a:rPr>
              <a:t>MICROSOFT MAKES NO WARRANTIES, EXPRESS, IMPLIED OR STATUTORY, AS TO THE INFORMATION IN THIS PRESENTATION.</a:t>
            </a:r>
          </a:p>
          <a:p>
            <a:pPr algn="l" defTabSz="914400">
              <a:buNone/>
            </a:pPr>
            <a:endParaRPr lang="en-US" dirty="0"/>
          </a:p>
        </p:txBody>
      </p:sp>
      <p:sp>
        <p:nvSpPr>
          <p:cNvPr id="7" name="Slide Number Placeholder 6"/>
          <p:cNvSpPr>
            <a:spLocks noGrp="1"/>
          </p:cNvSpPr>
          <p:nvPr>
            <p:ph type="sldNum" sz="quarter" idx="13"/>
          </p:nvPr>
        </p:nvSpPr>
        <p:spPr/>
        <p:txBody>
          <a:bodyPr/>
          <a:lstStyle/>
          <a:p>
            <a:pPr algn="r" defTabSz="914400">
              <a:buNone/>
            </a:pPr>
            <a:fld id="{EC87E0CF-87F6-4B58-B8B8-DCAB2DAAF3CA}" type="slidenum">
              <a:rPr lang="en-US" sz="1200" b="0" i="0">
                <a:latin typeface="Calibri"/>
                <a:ea typeface="+mn-ea"/>
                <a:cs typeface="+mn-cs"/>
              </a:rPr>
              <a:t>2</a:t>
            </a:fld>
            <a:endParaRPr lang="en-US" sz="1200" b="0" i="0">
              <a:latin typeface="Calibri"/>
              <a:ea typeface="+mn-ea"/>
              <a:cs typeface="+mn-cs"/>
            </a:endParaRPr>
          </a:p>
        </p:txBody>
      </p:sp>
    </p:spTree>
    <p:extLst>
      <p:ext uri="{BB962C8B-B14F-4D97-AF65-F5344CB8AC3E}">
        <p14:creationId xmlns:p14="http://schemas.microsoft.com/office/powerpoint/2010/main" val="103256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pPr algn="r" defTabSz="914400">
              <a:buNone/>
            </a:pPr>
            <a:fld id="{81331B57-0BE5-4F82-AA58-76F53EFF3ADA}" type="datetime8">
              <a:rPr lang="en-US" sz="1200" b="0" i="0">
                <a:latin typeface="Calibri"/>
                <a:ea typeface="+mn-ea"/>
                <a:cs typeface="+mn-cs"/>
              </a:rPr>
              <a:t>9/9/2024 6:16 PM</a:t>
            </a:fld>
            <a:endParaRPr lang="en-US" sz="1200" b="0" i="0">
              <a:latin typeface="Calibri"/>
              <a:ea typeface="+mn-ea"/>
              <a:cs typeface="+mn-cs"/>
            </a:endParaRPr>
          </a:p>
        </p:txBody>
      </p:sp>
      <p:sp>
        <p:nvSpPr>
          <p:cNvPr id="6" name="Footer Placeholder 5"/>
          <p:cNvSpPr>
            <a:spLocks noGrp="1"/>
          </p:cNvSpPr>
          <p:nvPr>
            <p:ph type="ftr" sz="quarter" idx="12"/>
          </p:nvPr>
        </p:nvSpPr>
        <p:spPr/>
        <p:txBody>
          <a:bodyPr/>
          <a:lstStyle/>
          <a:p>
            <a:pPr algn="l" defTabSz="914400">
              <a:buNone/>
            </a:pPr>
            <a:r>
              <a:rPr lang="en-US" sz="1200" b="0" i="0">
                <a:solidFill>
                  <a:srgbClr val="000000"/>
                </a:solidFill>
                <a:latin typeface="Calibri"/>
                <a:ea typeface="+mn-ea"/>
                <a:cs typeface="+mn-cs"/>
              </a:rPr>
              <a:t>© 2007 Microsoft Corporation. Tous droits réservés. Microsoft, Windows, Windows Vista and other product names are or may be registered trademarks and/or trademarks in the U.S. and/or other countries.</a:t>
            </a:r>
          </a:p>
          <a:p>
            <a:pPr algn="l" defTabSz="914400">
              <a:buNone/>
            </a:pPr>
            <a:r>
              <a:rPr lang="en-US" sz="1200" b="0" i="0">
                <a:solidFill>
                  <a:srgbClr val="000000"/>
                </a:solidFill>
                <a:latin typeface="Calibri"/>
                <a:ea typeface="+mn-ea"/>
                <a:cs typeface="+mn-cs"/>
              </a:rPr>
              <a:t>The information herein is for informational purposes only and represents the current view of Microsoft Corporation as of the date of this presentation.  Microsoft devant répondre à des conditions de marché en perpétuelle évolution, ces informations ne doivent en aucun cas être interprétées comme un engagement de la part de Microsoft, et Microsoft ne saurait garantir leur exactitude au-delà de la date de cette présentation.  </a:t>
            </a:r>
            <a:br>
              <a:rPr lang="en-US" sz="1200" b="0" i="0">
                <a:solidFill>
                  <a:srgbClr val="000000"/>
                </a:solidFill>
                <a:latin typeface="Calibri"/>
                <a:ea typeface="+mn-ea"/>
                <a:cs typeface="+mn-cs"/>
              </a:rPr>
            </a:br>
            <a:r>
              <a:rPr lang="en-US" sz="1200" b="0" i="0">
                <a:solidFill>
                  <a:srgbClr val="000000"/>
                </a:solidFill>
                <a:latin typeface="Calibri"/>
                <a:ea typeface="+mn-ea"/>
                <a:cs typeface="+mn-cs"/>
              </a:rPr>
              <a:t>MICROSOFT MAKES NO WARRANTIES, EXPRESS, IMPLIED OR STATUTORY, AS TO THE INFORMATION IN THIS PRESENTATION.</a:t>
            </a:r>
          </a:p>
          <a:p>
            <a:pPr algn="l" defTabSz="914400">
              <a:buNone/>
            </a:pPr>
            <a:endParaRPr lang="en-US" dirty="0"/>
          </a:p>
        </p:txBody>
      </p:sp>
      <p:sp>
        <p:nvSpPr>
          <p:cNvPr id="7" name="Slide Number Placeholder 6"/>
          <p:cNvSpPr>
            <a:spLocks noGrp="1"/>
          </p:cNvSpPr>
          <p:nvPr>
            <p:ph type="sldNum" sz="quarter" idx="13"/>
          </p:nvPr>
        </p:nvSpPr>
        <p:spPr/>
        <p:txBody>
          <a:bodyPr/>
          <a:lstStyle/>
          <a:p>
            <a:pPr algn="r" defTabSz="914400">
              <a:buNone/>
            </a:pPr>
            <a:fld id="{EC87E0CF-87F6-4B58-B8B8-DCAB2DAAF3CA}" type="slidenum">
              <a:rPr lang="en-US" sz="1200" b="0" i="0">
                <a:latin typeface="Calibri"/>
                <a:ea typeface="+mn-ea"/>
                <a:cs typeface="+mn-cs"/>
              </a:rPr>
              <a:t>3</a:t>
            </a:fld>
            <a:endParaRPr lang="en-US" sz="1200" b="0" i="0">
              <a:latin typeface="Calibri"/>
              <a:ea typeface="+mn-ea"/>
              <a:cs typeface="+mn-cs"/>
            </a:endParaRPr>
          </a:p>
        </p:txBody>
      </p:sp>
    </p:spTree>
    <p:extLst>
      <p:ext uri="{BB962C8B-B14F-4D97-AF65-F5344CB8AC3E}">
        <p14:creationId xmlns:p14="http://schemas.microsoft.com/office/powerpoint/2010/main" val="228469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pPr algn="r" defTabSz="914400">
              <a:buNone/>
            </a:pPr>
            <a:fld id="{81331B57-0BE5-4F82-AA58-76F53EFF3ADA}" type="datetime8">
              <a:rPr lang="en-US" sz="1200" b="0" i="0">
                <a:latin typeface="Calibri"/>
                <a:ea typeface="+mn-ea"/>
                <a:cs typeface="+mn-cs"/>
              </a:rPr>
              <a:t>9/9/2024 6:16 PM</a:t>
            </a:fld>
            <a:endParaRPr lang="en-US" sz="1200" b="0" i="0">
              <a:latin typeface="Calibri"/>
              <a:ea typeface="+mn-ea"/>
              <a:cs typeface="+mn-cs"/>
            </a:endParaRPr>
          </a:p>
        </p:txBody>
      </p:sp>
      <p:sp>
        <p:nvSpPr>
          <p:cNvPr id="6" name="Footer Placeholder 5"/>
          <p:cNvSpPr>
            <a:spLocks noGrp="1"/>
          </p:cNvSpPr>
          <p:nvPr>
            <p:ph type="ftr" sz="quarter" idx="12"/>
          </p:nvPr>
        </p:nvSpPr>
        <p:spPr/>
        <p:txBody>
          <a:bodyPr/>
          <a:lstStyle/>
          <a:p>
            <a:pPr algn="l" defTabSz="914400">
              <a:buNone/>
            </a:pPr>
            <a:r>
              <a:rPr lang="en-US" sz="1200" b="0" i="0">
                <a:solidFill>
                  <a:srgbClr val="000000"/>
                </a:solidFill>
                <a:latin typeface="Calibri"/>
                <a:ea typeface="+mn-ea"/>
                <a:cs typeface="+mn-cs"/>
              </a:rPr>
              <a:t>© 2007 Microsoft Corporation. Tous droits réservés. Microsoft, Windows, Windows Vista and other product names are or may be registered trademarks and/or trademarks in the U.S. and/or other countries.</a:t>
            </a:r>
          </a:p>
          <a:p>
            <a:pPr algn="l" defTabSz="914400">
              <a:buNone/>
            </a:pPr>
            <a:r>
              <a:rPr lang="en-US" sz="1200" b="0" i="0">
                <a:solidFill>
                  <a:srgbClr val="000000"/>
                </a:solidFill>
                <a:latin typeface="Calibri"/>
                <a:ea typeface="+mn-ea"/>
                <a:cs typeface="+mn-cs"/>
              </a:rPr>
              <a:t>The information herein is for informational purposes only and represents the current view of Microsoft Corporation as of the date of this presentation.  Microsoft devant répondre à des conditions de marché en perpétuelle évolution, ces informations ne doivent en aucun cas être interprétées comme un engagement de la part de Microsoft, et Microsoft ne saurait garantir leur exactitude au-delà de la date de cette présentation.  </a:t>
            </a:r>
            <a:br>
              <a:rPr lang="en-US" sz="1200" b="0" i="0">
                <a:solidFill>
                  <a:srgbClr val="000000"/>
                </a:solidFill>
                <a:latin typeface="Calibri"/>
                <a:ea typeface="+mn-ea"/>
                <a:cs typeface="+mn-cs"/>
              </a:rPr>
            </a:br>
            <a:r>
              <a:rPr lang="en-US" sz="1200" b="0" i="0">
                <a:solidFill>
                  <a:srgbClr val="000000"/>
                </a:solidFill>
                <a:latin typeface="Calibri"/>
                <a:ea typeface="+mn-ea"/>
                <a:cs typeface="+mn-cs"/>
              </a:rPr>
              <a:t>MICROSOFT MAKES NO WARRANTIES, EXPRESS, IMPLIED OR STATUTORY, AS TO THE INFORMATION IN THIS PRESENTATION.</a:t>
            </a:r>
          </a:p>
          <a:p>
            <a:pPr algn="l" defTabSz="914400">
              <a:buNone/>
            </a:pPr>
            <a:endParaRPr lang="en-US" dirty="0"/>
          </a:p>
        </p:txBody>
      </p:sp>
      <p:sp>
        <p:nvSpPr>
          <p:cNvPr id="7" name="Slide Number Placeholder 6"/>
          <p:cNvSpPr>
            <a:spLocks noGrp="1"/>
          </p:cNvSpPr>
          <p:nvPr>
            <p:ph type="sldNum" sz="quarter" idx="13"/>
          </p:nvPr>
        </p:nvSpPr>
        <p:spPr/>
        <p:txBody>
          <a:bodyPr/>
          <a:lstStyle/>
          <a:p>
            <a:pPr algn="r" defTabSz="914400">
              <a:buNone/>
            </a:pPr>
            <a:fld id="{EC87E0CF-87F6-4B58-B8B8-DCAB2DAAF3CA}" type="slidenum">
              <a:rPr lang="en-US" sz="1200" b="0" i="0">
                <a:latin typeface="Calibri"/>
                <a:ea typeface="+mn-ea"/>
                <a:cs typeface="+mn-cs"/>
              </a:rPr>
              <a:t>4</a:t>
            </a:fld>
            <a:endParaRPr lang="en-US" sz="1200" b="0" i="0">
              <a:latin typeface="Calibri"/>
              <a:ea typeface="+mn-ea"/>
              <a:cs typeface="+mn-cs"/>
            </a:endParaRPr>
          </a:p>
        </p:txBody>
      </p:sp>
    </p:spTree>
    <p:extLst>
      <p:ext uri="{BB962C8B-B14F-4D97-AF65-F5344CB8AC3E}">
        <p14:creationId xmlns:p14="http://schemas.microsoft.com/office/powerpoint/2010/main" val="2696994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fr-FR"/>
              <a:t>Modifiez le style du titre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fr-FR"/>
              <a:t>Modifiez le style des sous-titres du masque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fr-FR"/>
              <a:t>Modifiez le style du titre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fr-FR"/>
              <a:t>Modifiez le style du titre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fr-FR"/>
              <a:t>Modifiez les styles du texte du masque</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fr-FR"/>
              <a:t>Modifiez le style du titre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fr-FR"/>
              <a:t>Modifiez le style des sous-titres du masque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fr-FR"/>
              <a:t>Modifiez le style du titre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fr-FR"/>
              <a:t>Modifiez le style des sous-titres du masque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fr-FR"/>
              <a:t>Modifiez le style du titre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4" name="Picture 3" descr="footer_graphic.png"/>
          <p:cNvPicPr>
            <a:picLocks noChangeAspect="1"/>
          </p:cNvPicPr>
          <p:nvPr/>
        </p:nvPicPr>
        <p:blipFill>
          <a:blip r:embed="rId15"/>
          <a:stretch>
            <a:fillRect/>
          </a:stretch>
        </p:blipFill>
        <p:spPr>
          <a:xfrm>
            <a:off x="0" y="5435827"/>
            <a:ext cx="9144000" cy="1420586"/>
          </a:xfrm>
          <a:prstGeom prst="rect">
            <a:avLst/>
          </a:prstGeom>
        </p:spPr>
      </p:pic>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screen">
            <a:extLst>
              <a:ext uri="{28A0092B-C50C-407E-A947-70E740481C1C}">
                <a14:useLocalDpi xmlns:a14="http://schemas.microsoft.com/office/drawing/2010/main"/>
              </a:ext>
            </a:extLst>
          </a:blip>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hyperlink" Target="http://www.parvis.ch/" TargetMode="External"/><Relationship Id="rId2" Type="http://schemas.openxmlformats.org/officeDocument/2006/relationships/hyperlink" Target="http://frangelico.ch/fr/meditation-tableau-de-nicolas-de-flue/" TargetMode="External"/><Relationship Id="rId1" Type="http://schemas.openxmlformats.org/officeDocument/2006/relationships/slideLayout" Target="../slideLayouts/slideLayout4.xml"/><Relationship Id="rId5" Type="http://schemas.openxmlformats.org/officeDocument/2006/relationships/hyperlink" Target="http://www.bruderklaus.com/" TargetMode="External"/><Relationship Id="rId4" Type="http://schemas.openxmlformats.org/officeDocument/2006/relationships/hyperlink" Target="http://www.abbaye-saint-benoit.ch/saints/nicolas/tableau.ht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defTabSz="914400">
              <a:lnSpc>
                <a:spcPct val="90000"/>
              </a:lnSpc>
              <a:spcBef>
                <a:spcPts val="0"/>
              </a:spcBef>
              <a:buNone/>
            </a:pPr>
            <a:r>
              <a:rPr lang="en-US" sz="5400" b="0" i="0" spc="-150" noProof="1">
                <a:effectLst>
                  <a:outerShdw blurRad="50800" dist="38100" dir="2700000" algn="tl">
                    <a:prstClr val="black">
                      <a:alpha val="40000"/>
                    </a:prstClr>
                  </a:outerShdw>
                </a:effectLst>
                <a:latin typeface="Calibri"/>
                <a:ea typeface="+mn-ea"/>
                <a:cs typeface="Arial"/>
              </a:rPr>
              <a:t>Les 6 figures de l’Eglise avec le tissu de meditation de </a:t>
            </a:r>
          </a:p>
        </p:txBody>
      </p:sp>
      <p:sp>
        <p:nvSpPr>
          <p:cNvPr id="4" name="Text Placeholder 3"/>
          <p:cNvSpPr>
            <a:spLocks noGrp="1"/>
          </p:cNvSpPr>
          <p:nvPr>
            <p:ph type="body" sz="quarter" idx="10"/>
          </p:nvPr>
        </p:nvSpPr>
        <p:spPr>
          <a:xfrm>
            <a:off x="0" y="2355850"/>
            <a:ext cx="9144000" cy="1384994"/>
          </a:xfrm>
        </p:spPr>
        <p:txBody>
          <a:bodyPr/>
          <a:lstStyle/>
          <a:p>
            <a:pPr algn="ctr"/>
            <a:r>
              <a:rPr lang="en-US" sz="9000" noProof="1"/>
              <a:t>Saint Nicolas de Flue </a:t>
            </a:r>
          </a:p>
        </p:txBody>
      </p:sp>
      <p:sp>
        <p:nvSpPr>
          <p:cNvPr id="3" name="ZoneTexte 2"/>
          <p:cNvSpPr txBox="1"/>
          <p:nvPr/>
        </p:nvSpPr>
        <p:spPr>
          <a:xfrm>
            <a:off x="323528" y="5877272"/>
            <a:ext cx="5904656" cy="369332"/>
          </a:xfrm>
          <a:prstGeom prst="rect">
            <a:avLst/>
          </a:prstGeom>
          <a:noFill/>
        </p:spPr>
        <p:txBody>
          <a:bodyPr wrap="square" rtlCol="0">
            <a:spAutoFit/>
          </a:bodyPr>
          <a:lstStyle/>
          <a:p>
            <a:r>
              <a:rPr lang="fr-FR" dirty="0"/>
              <a:t>© abbé Bernard Schubiger septembre mars 2024</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188640"/>
            <a:ext cx="7884367" cy="1994392"/>
          </a:xfrm>
        </p:spPr>
        <p:txBody>
          <a:bodyPr/>
          <a:lstStyle/>
          <a:p>
            <a:r>
              <a:rPr lang="fr-FR" dirty="0"/>
              <a:t>b. Le miroir du salut</a:t>
            </a:r>
          </a:p>
        </p:txBody>
      </p:sp>
      <p:sp>
        <p:nvSpPr>
          <p:cNvPr id="3" name="Espace réservé du contenu 2"/>
          <p:cNvSpPr>
            <a:spLocks noGrp="1"/>
          </p:cNvSpPr>
          <p:nvPr>
            <p:ph idx="1"/>
          </p:nvPr>
        </p:nvSpPr>
        <p:spPr>
          <a:xfrm>
            <a:off x="1259632" y="1844824"/>
            <a:ext cx="7756057" cy="4579715"/>
          </a:xfrm>
        </p:spPr>
        <p:txBody>
          <a:bodyPr/>
          <a:lstStyle/>
          <a:p>
            <a:pPr marL="0" indent="0">
              <a:buNone/>
            </a:pPr>
            <a:r>
              <a:rPr lang="fr-FR" b="1" dirty="0">
                <a:effectLst>
                  <a:outerShdw blurRad="38100" dist="38100" dir="2700000" algn="tl">
                    <a:srgbClr val="000000">
                      <a:alpha val="43137"/>
                    </a:srgbClr>
                  </a:outerShdw>
                </a:effectLst>
              </a:rPr>
              <a:t>Se contempler soi-même dans son accomplissement en Jésus-Christ = l’Homme</a:t>
            </a:r>
          </a:p>
          <a:p>
            <a:pPr marL="0" indent="0">
              <a:buNone/>
            </a:pPr>
            <a:r>
              <a:rPr lang="fr-FR" b="1" dirty="0">
                <a:effectLst>
                  <a:outerShdw blurRad="38100" dist="38100" dir="2700000" algn="tl">
                    <a:srgbClr val="000000">
                      <a:alpha val="43137"/>
                    </a:srgbClr>
                  </a:outerShdw>
                </a:effectLst>
              </a:rPr>
              <a:t>Pour se </a:t>
            </a:r>
            <a:r>
              <a:rPr lang="fr-FR" b="1" dirty="0">
                <a:solidFill>
                  <a:srgbClr val="FF0000"/>
                </a:solidFill>
                <a:effectLst>
                  <a:outerShdw blurRad="38100" dist="38100" dir="2700000" algn="tl">
                    <a:srgbClr val="000000">
                      <a:alpha val="43137"/>
                    </a:srgbClr>
                  </a:outerShdw>
                </a:effectLst>
              </a:rPr>
              <a:t>découvrir soi-même.</a:t>
            </a:r>
          </a:p>
          <a:p>
            <a:pPr marL="0" indent="0">
              <a:buNone/>
            </a:pPr>
            <a:r>
              <a:rPr lang="fr-FR" b="1" dirty="0">
                <a:effectLst>
                  <a:outerShdw blurRad="38100" dist="38100" dir="2700000" algn="tl">
                    <a:srgbClr val="000000">
                      <a:alpha val="43137"/>
                    </a:srgbClr>
                  </a:outerShdw>
                </a:effectLst>
              </a:rPr>
              <a:t>Parcourir la vie de Jésus-Christ comme prototype de notre vie.</a:t>
            </a:r>
          </a:p>
          <a:p>
            <a:pPr marL="0" indent="0">
              <a:buNone/>
            </a:pPr>
            <a:r>
              <a:rPr lang="fr-FR" b="1" dirty="0">
                <a:effectLst>
                  <a:outerShdw blurRad="38100" dist="38100" dir="2700000" algn="tl">
                    <a:srgbClr val="000000">
                      <a:alpha val="43137"/>
                    </a:srgbClr>
                  </a:outerShdw>
                </a:effectLst>
              </a:rPr>
              <a:t>Relire notre vie à la lumière de Jésus-Christ.</a:t>
            </a:r>
          </a:p>
          <a:p>
            <a:pPr marL="0" indent="0">
              <a:buNone/>
            </a:pPr>
            <a:endParaRPr lang="fr-FR" b="1" dirty="0">
              <a:effectLst>
                <a:outerShdw blurRad="38100" dist="38100" dir="2700000" algn="tl">
                  <a:srgbClr val="000000">
                    <a:alpha val="43137"/>
                  </a:srgbClr>
                </a:outerShdw>
              </a:effectLst>
            </a:endParaRPr>
          </a:p>
          <a:p>
            <a:pPr marL="0" indent="0">
              <a:buNone/>
            </a:pPr>
            <a:r>
              <a:rPr lang="fr-FR" dirty="0">
                <a:effectLst>
                  <a:outerShdw blurRad="38100" dist="38100" dir="2700000" algn="tl">
                    <a:srgbClr val="000000">
                      <a:alpha val="43137"/>
                    </a:srgbClr>
                  </a:outerShdw>
                </a:effectLst>
              </a:rPr>
              <a:t>(voir la lecture allégorique)</a:t>
            </a:r>
          </a:p>
          <a:p>
            <a:pPr marL="0" indent="0">
              <a:buNone/>
            </a:pPr>
            <a:endParaRPr lang="fr-FR"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480083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373" y="-96954"/>
            <a:ext cx="7306692" cy="6954954"/>
          </a:xfrm>
          <a:prstGeom prst="rect">
            <a:avLst/>
          </a:prstGeom>
        </p:spPr>
      </p:pic>
      <p:sp>
        <p:nvSpPr>
          <p:cNvPr id="5" name="Ellipse 4"/>
          <p:cNvSpPr/>
          <p:nvPr/>
        </p:nvSpPr>
        <p:spPr bwMode="auto">
          <a:xfrm>
            <a:off x="2111836" y="1988840"/>
            <a:ext cx="2904802" cy="2880320"/>
          </a:xfrm>
          <a:prstGeom prst="ellipse">
            <a:avLst/>
          </a:prstGeom>
          <a:noFill/>
          <a:ln w="76200">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Zone de texte 31"/>
          <p:cNvSpPr txBox="1">
            <a:spLocks noChangeArrowheads="1"/>
          </p:cNvSpPr>
          <p:nvPr/>
        </p:nvSpPr>
        <p:spPr bwMode="auto">
          <a:xfrm>
            <a:off x="5016638" y="1412776"/>
            <a:ext cx="1584176" cy="792088"/>
          </a:xfrm>
          <a:prstGeom prst="rect">
            <a:avLst/>
          </a:prstGeom>
          <a:solidFill>
            <a:srgbClr val="FFFFFF"/>
          </a:solidFill>
          <a:ln>
            <a:noFill/>
          </a:ln>
          <a:effectLst/>
          <a:extLst>
            <a:ext uri="{91240B29-F687-4F45-9708-019B960494DF}">
              <a14:hiddenLine xmlns:a14="http://schemas.microsoft.com/office/drawing/2010/main" w="0" algn="in">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5560" tIns="35560" rIns="35560" bIns="35560" anchor="t" anchorCtr="0">
            <a:noAutofit/>
          </a:bodyPr>
          <a:lstStyle/>
          <a:p>
            <a:pPr algn="ctr">
              <a:lnSpc>
                <a:spcPct val="107000"/>
              </a:lnSpc>
              <a:spcAft>
                <a:spcPts val="0"/>
              </a:spcAft>
            </a:pPr>
            <a:r>
              <a:rPr lang="fr-CH" sz="2000" b="1"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Fils</a:t>
            </a:r>
          </a:p>
          <a:p>
            <a:pPr algn="ctr">
              <a:lnSpc>
                <a:spcPct val="107000"/>
              </a:lnSpc>
              <a:spcAft>
                <a:spcPts val="0"/>
              </a:spcAft>
            </a:pPr>
            <a:r>
              <a:rPr lang="fr-CH" sz="20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Rédempteur</a:t>
            </a:r>
          </a:p>
        </p:txBody>
      </p:sp>
      <p:sp>
        <p:nvSpPr>
          <p:cNvPr id="11" name="Zone de texte 31"/>
          <p:cNvSpPr txBox="1">
            <a:spLocks noChangeArrowheads="1"/>
          </p:cNvSpPr>
          <p:nvPr/>
        </p:nvSpPr>
        <p:spPr bwMode="auto">
          <a:xfrm>
            <a:off x="2771800" y="5202538"/>
            <a:ext cx="1584176" cy="752378"/>
          </a:xfrm>
          <a:prstGeom prst="rect">
            <a:avLst/>
          </a:prstGeom>
          <a:solidFill>
            <a:srgbClr val="FFFFFF"/>
          </a:solidFill>
          <a:ln>
            <a:noFill/>
          </a:ln>
          <a:effectLst/>
          <a:extLst>
            <a:ext uri="{91240B29-F687-4F45-9708-019B960494DF}">
              <a14:hiddenLine xmlns:a14="http://schemas.microsoft.com/office/drawing/2010/main" w="0" algn="in">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5560" tIns="35560" rIns="35560" bIns="35560" anchor="t" anchorCtr="0">
            <a:noAutofit/>
          </a:bodyPr>
          <a:lstStyle/>
          <a:p>
            <a:pPr algn="ctr">
              <a:lnSpc>
                <a:spcPct val="107000"/>
              </a:lnSpc>
              <a:spcAft>
                <a:spcPts val="0"/>
              </a:spcAft>
            </a:pPr>
            <a:r>
              <a:rPr lang="fr-CH" sz="2000" b="1" dirty="0">
                <a:solidFill>
                  <a:srgbClr val="0070C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Esprit- Saint</a:t>
            </a:r>
          </a:p>
          <a:p>
            <a:pPr algn="ctr">
              <a:lnSpc>
                <a:spcPct val="107000"/>
              </a:lnSpc>
              <a:spcAft>
                <a:spcPts val="0"/>
              </a:spcAft>
            </a:pPr>
            <a:r>
              <a:rPr lang="fr-CH" sz="2000"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Sanctificateur</a:t>
            </a:r>
          </a:p>
        </p:txBody>
      </p:sp>
      <p:sp>
        <p:nvSpPr>
          <p:cNvPr id="12" name="Zone de texte 31"/>
          <p:cNvSpPr txBox="1">
            <a:spLocks noChangeArrowheads="1"/>
          </p:cNvSpPr>
          <p:nvPr/>
        </p:nvSpPr>
        <p:spPr bwMode="auto">
          <a:xfrm>
            <a:off x="171659" y="1537453"/>
            <a:ext cx="1584176" cy="897315"/>
          </a:xfrm>
          <a:prstGeom prst="rect">
            <a:avLst/>
          </a:prstGeom>
          <a:solidFill>
            <a:srgbClr val="FFFFFF"/>
          </a:solidFill>
          <a:ln>
            <a:noFill/>
          </a:ln>
          <a:effectLst/>
          <a:extLst>
            <a:ext uri="{91240B29-F687-4F45-9708-019B960494DF}">
              <a14:hiddenLine xmlns:a14="http://schemas.microsoft.com/office/drawing/2010/main" w="0" algn="in">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rot="0" vert="horz" wrap="square" lIns="35560" tIns="35560" rIns="35560" bIns="35560" anchor="t" anchorCtr="0">
            <a:noAutofit/>
          </a:bodyPr>
          <a:lstStyle/>
          <a:p>
            <a:pPr algn="ctr">
              <a:lnSpc>
                <a:spcPct val="107000"/>
              </a:lnSpc>
              <a:spcAft>
                <a:spcPts val="0"/>
              </a:spcAft>
            </a:pPr>
            <a:r>
              <a:rPr lang="fr-CH" sz="2000" b="1" dirty="0">
                <a:solidFill>
                  <a:srgbClr val="00B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Père</a:t>
            </a:r>
          </a:p>
          <a:p>
            <a:pPr algn="ctr">
              <a:lnSpc>
                <a:spcPct val="107000"/>
              </a:lnSpc>
              <a:spcAft>
                <a:spcPts val="0"/>
              </a:spcAft>
            </a:pPr>
            <a:r>
              <a:rPr lang="fr-CH" sz="2000" dirty="0">
                <a:solidFill>
                  <a:srgbClr val="00B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Créateur</a:t>
            </a:r>
          </a:p>
        </p:txBody>
      </p:sp>
      <p:sp>
        <p:nvSpPr>
          <p:cNvPr id="13" name="Ellipse 12"/>
          <p:cNvSpPr/>
          <p:nvPr/>
        </p:nvSpPr>
        <p:spPr bwMode="auto">
          <a:xfrm>
            <a:off x="2556806" y="-21140"/>
            <a:ext cx="1670332" cy="1659575"/>
          </a:xfrm>
          <a:prstGeom prst="ellipse">
            <a:avLst/>
          </a:prstGeom>
          <a:solidFill>
            <a:srgbClr val="C00000"/>
          </a:solidFill>
          <a:ln w="76200">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14" name="Ellipse 13"/>
          <p:cNvSpPr/>
          <p:nvPr/>
        </p:nvSpPr>
        <p:spPr bwMode="auto">
          <a:xfrm>
            <a:off x="5450878" y="4295341"/>
            <a:ext cx="1670332" cy="1659575"/>
          </a:xfrm>
          <a:prstGeom prst="ellipse">
            <a:avLst/>
          </a:prstGeom>
          <a:solidFill>
            <a:srgbClr val="B88C00"/>
          </a:solidFill>
          <a:ln w="76200">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Ellipse 14"/>
          <p:cNvSpPr/>
          <p:nvPr/>
        </p:nvSpPr>
        <p:spPr bwMode="auto">
          <a:xfrm>
            <a:off x="-105947" y="4509120"/>
            <a:ext cx="1670332" cy="1659575"/>
          </a:xfrm>
          <a:prstGeom prst="ellipse">
            <a:avLst/>
          </a:prstGeom>
          <a:solidFill>
            <a:srgbClr val="0070C0"/>
          </a:solidFill>
          <a:ln w="76200">
            <a:solidFill>
              <a:schemeClr val="tx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ZoneTexte 6"/>
          <p:cNvSpPr txBox="1"/>
          <p:nvPr/>
        </p:nvSpPr>
        <p:spPr>
          <a:xfrm>
            <a:off x="2707896" y="311372"/>
            <a:ext cx="1368152" cy="923330"/>
          </a:xfrm>
          <a:prstGeom prst="rect">
            <a:avLst/>
          </a:prstGeom>
          <a:noFill/>
        </p:spPr>
        <p:txBody>
          <a:bodyPr wrap="square" rtlCol="0">
            <a:spAutoFit/>
          </a:bodyPr>
          <a:lstStyle/>
          <a:p>
            <a:pPr algn="ctr"/>
            <a:r>
              <a:rPr lang="fr-CH" b="1" dirty="0"/>
              <a:t>Mystère de la brièveté de la vie</a:t>
            </a:r>
          </a:p>
        </p:txBody>
      </p:sp>
      <p:sp>
        <p:nvSpPr>
          <p:cNvPr id="16" name="ZoneTexte 15"/>
          <p:cNvSpPr txBox="1"/>
          <p:nvPr/>
        </p:nvSpPr>
        <p:spPr>
          <a:xfrm>
            <a:off x="45143" y="5015741"/>
            <a:ext cx="1368152" cy="646331"/>
          </a:xfrm>
          <a:prstGeom prst="rect">
            <a:avLst/>
          </a:prstGeom>
          <a:noFill/>
        </p:spPr>
        <p:txBody>
          <a:bodyPr wrap="square" rtlCol="0">
            <a:spAutoFit/>
          </a:bodyPr>
          <a:lstStyle/>
          <a:p>
            <a:pPr algn="ctr"/>
            <a:r>
              <a:rPr lang="fr-CH" b="1" dirty="0"/>
              <a:t>Mystère du petit enfant</a:t>
            </a:r>
          </a:p>
        </p:txBody>
      </p:sp>
      <p:sp>
        <p:nvSpPr>
          <p:cNvPr id="17" name="ZoneTexte 16"/>
          <p:cNvSpPr txBox="1"/>
          <p:nvPr/>
        </p:nvSpPr>
        <p:spPr>
          <a:xfrm>
            <a:off x="5626375" y="4663463"/>
            <a:ext cx="1368152" cy="923330"/>
          </a:xfrm>
          <a:prstGeom prst="rect">
            <a:avLst/>
          </a:prstGeom>
          <a:noFill/>
        </p:spPr>
        <p:txBody>
          <a:bodyPr wrap="square" rtlCol="0">
            <a:spAutoFit/>
          </a:bodyPr>
          <a:lstStyle/>
          <a:p>
            <a:pPr algn="ctr"/>
            <a:r>
              <a:rPr lang="fr-CH" b="1" dirty="0"/>
              <a:t>Mystère de la petite hostie</a:t>
            </a:r>
          </a:p>
        </p:txBody>
      </p:sp>
    </p:spTree>
    <p:extLst>
      <p:ext uri="{BB962C8B-B14F-4D97-AF65-F5344CB8AC3E}">
        <p14:creationId xmlns:p14="http://schemas.microsoft.com/office/powerpoint/2010/main" val="244412612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 contrast="4000"/>
                    </a14:imgEffect>
                  </a14:imgLayer>
                </a14:imgProps>
              </a:ext>
              <a:ext uri="{28A0092B-C50C-407E-A947-70E740481C1C}">
                <a14:useLocalDpi xmlns:a14="http://schemas.microsoft.com/office/drawing/2010/main" val="0"/>
              </a:ext>
            </a:extLst>
          </a:blip>
          <a:stretch>
            <a:fillRect/>
          </a:stretch>
        </p:blipFill>
        <p:spPr>
          <a:xfrm>
            <a:off x="-20528" y="3448"/>
            <a:ext cx="2869653" cy="3054859"/>
          </a:xfrm>
          <a:prstGeom prst="rect">
            <a:avLst/>
          </a:prstGeom>
        </p:spPr>
      </p:pic>
      <p:pic>
        <p:nvPicPr>
          <p:cNvPr id="7" name="Image 6" descr="Oeuvres de Dieu2"/>
          <p:cNvPicPr/>
          <p:nvPr/>
        </p:nvPicPr>
        <p:blipFill>
          <a:blip r:embed="rId4" cstate="print">
            <a:extLst>
              <a:ext uri="{28A0092B-C50C-407E-A947-70E740481C1C}">
                <a14:useLocalDpi xmlns:a14="http://schemas.microsoft.com/office/drawing/2010/main"/>
              </a:ext>
            </a:extLst>
          </a:blip>
          <a:srcRect/>
          <a:stretch>
            <a:fillRect/>
          </a:stretch>
        </p:blipFill>
        <p:spPr bwMode="auto">
          <a:xfrm>
            <a:off x="2843808" y="0"/>
            <a:ext cx="6300192" cy="6870399"/>
          </a:xfrm>
          <a:prstGeom prst="rect">
            <a:avLst/>
          </a:prstGeom>
          <a:noFill/>
          <a:ln>
            <a:noFill/>
          </a:ln>
          <a:effectLst/>
        </p:spPr>
      </p:pic>
      <p:sp>
        <p:nvSpPr>
          <p:cNvPr id="5" name="Ellipse 4"/>
          <p:cNvSpPr/>
          <p:nvPr/>
        </p:nvSpPr>
        <p:spPr bwMode="auto">
          <a:xfrm>
            <a:off x="5004049" y="2492896"/>
            <a:ext cx="1800200" cy="1800200"/>
          </a:xfrm>
          <a:prstGeom prst="ellipse">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3" name="Espace réservé du contenu 2"/>
          <p:cNvSpPr>
            <a:spLocks noGrp="1"/>
          </p:cNvSpPr>
          <p:nvPr>
            <p:ph idx="1"/>
          </p:nvPr>
        </p:nvSpPr>
        <p:spPr>
          <a:xfrm>
            <a:off x="107504" y="3789040"/>
            <a:ext cx="2736305" cy="1831271"/>
          </a:xfrm>
        </p:spPr>
        <p:txBody>
          <a:bodyPr/>
          <a:lstStyle/>
          <a:p>
            <a:pPr marL="0" indent="0">
              <a:buNone/>
            </a:pPr>
            <a:r>
              <a:rPr lang="fr-FR" b="1" dirty="0">
                <a:solidFill>
                  <a:srgbClr val="FF0000"/>
                </a:solidFill>
                <a:effectLst>
                  <a:outerShdw blurRad="38100" dist="38100" dir="2700000" algn="tl">
                    <a:srgbClr val="000000">
                      <a:alpha val="43137"/>
                    </a:srgbClr>
                  </a:outerShdw>
                </a:effectLst>
              </a:rPr>
              <a:t>Révélation</a:t>
            </a:r>
          </a:p>
          <a:p>
            <a:pPr marL="0" indent="0">
              <a:buNone/>
            </a:pPr>
            <a:r>
              <a:rPr lang="fr-FR" b="1" dirty="0">
                <a:solidFill>
                  <a:srgbClr val="00B050"/>
                </a:solidFill>
                <a:effectLst>
                  <a:outerShdw blurRad="38100" dist="38100" dir="2700000" algn="tl">
                    <a:srgbClr val="000000">
                      <a:alpha val="43137"/>
                    </a:srgbClr>
                  </a:outerShdw>
                </a:effectLst>
              </a:rPr>
              <a:t>Transfiguration</a:t>
            </a:r>
          </a:p>
          <a:p>
            <a:pPr marL="0" indent="0">
              <a:buNone/>
            </a:pPr>
            <a:r>
              <a:rPr lang="fr-FR" b="1" dirty="0">
                <a:solidFill>
                  <a:srgbClr val="00B050"/>
                </a:solidFill>
                <a:effectLst>
                  <a:outerShdw blurRad="38100" dist="38100" dir="2700000" algn="tl">
                    <a:srgbClr val="000000">
                      <a:alpha val="43137"/>
                    </a:srgbClr>
                  </a:outerShdw>
                </a:effectLst>
              </a:rPr>
              <a:t>Transformation</a:t>
            </a:r>
          </a:p>
          <a:p>
            <a:pPr marL="0" indent="0">
              <a:buNone/>
            </a:pPr>
            <a:r>
              <a:rPr lang="fr-FR" sz="1800" b="1" dirty="0">
                <a:solidFill>
                  <a:srgbClr val="00B050"/>
                </a:solidFill>
                <a:effectLst>
                  <a:outerShdw blurRad="38100" dist="38100" dir="2700000" algn="tl">
                    <a:srgbClr val="000000">
                      <a:alpha val="43137"/>
                    </a:srgbClr>
                  </a:outerShdw>
                </a:effectLst>
              </a:rPr>
              <a:t>de l’humanité par la grâce</a:t>
            </a:r>
            <a:endParaRPr lang="fr-FR" sz="1800" b="1" dirty="0">
              <a:effectLst>
                <a:outerShdw blurRad="38100" dist="38100" dir="2700000" algn="tl">
                  <a:srgbClr val="000000">
                    <a:alpha val="43137"/>
                  </a:srgbClr>
                </a:outerShdw>
              </a:effectLst>
            </a:endParaRPr>
          </a:p>
        </p:txBody>
      </p:sp>
      <p:sp>
        <p:nvSpPr>
          <p:cNvPr id="2" name="ZoneTexte 1"/>
          <p:cNvSpPr txBox="1"/>
          <p:nvPr/>
        </p:nvSpPr>
        <p:spPr>
          <a:xfrm>
            <a:off x="5148064" y="1268760"/>
            <a:ext cx="1584176" cy="461665"/>
          </a:xfrm>
          <a:prstGeom prst="rect">
            <a:avLst/>
          </a:prstGeom>
          <a:noFill/>
        </p:spPr>
        <p:txBody>
          <a:bodyPr wrap="square" rtlCol="0">
            <a:spAutoFit/>
          </a:bodyPr>
          <a:lstStyle/>
          <a:p>
            <a:pPr algn="ctr"/>
            <a:r>
              <a:rPr lang="fr-CH" sz="2400" dirty="0">
                <a:solidFill>
                  <a:srgbClr val="FFFFFF"/>
                </a:solidFill>
              </a:rPr>
              <a:t>Charité</a:t>
            </a:r>
          </a:p>
        </p:txBody>
      </p:sp>
      <p:sp>
        <p:nvSpPr>
          <p:cNvPr id="8" name="ZoneTexte 7"/>
          <p:cNvSpPr txBox="1"/>
          <p:nvPr/>
        </p:nvSpPr>
        <p:spPr>
          <a:xfrm>
            <a:off x="3275856" y="4674979"/>
            <a:ext cx="1584176" cy="461665"/>
          </a:xfrm>
          <a:prstGeom prst="rect">
            <a:avLst/>
          </a:prstGeom>
          <a:noFill/>
        </p:spPr>
        <p:txBody>
          <a:bodyPr wrap="square" rtlCol="0">
            <a:spAutoFit/>
          </a:bodyPr>
          <a:lstStyle/>
          <a:p>
            <a:pPr algn="ctr"/>
            <a:r>
              <a:rPr lang="fr-CH" sz="2400" dirty="0">
                <a:solidFill>
                  <a:srgbClr val="FFFFFF"/>
                </a:solidFill>
              </a:rPr>
              <a:t>Foi</a:t>
            </a:r>
          </a:p>
        </p:txBody>
      </p:sp>
      <p:sp>
        <p:nvSpPr>
          <p:cNvPr id="9" name="ZoneTexte 8"/>
          <p:cNvSpPr txBox="1"/>
          <p:nvPr/>
        </p:nvSpPr>
        <p:spPr>
          <a:xfrm>
            <a:off x="7020272" y="4674978"/>
            <a:ext cx="1584176" cy="461665"/>
          </a:xfrm>
          <a:prstGeom prst="rect">
            <a:avLst/>
          </a:prstGeom>
          <a:noFill/>
        </p:spPr>
        <p:txBody>
          <a:bodyPr wrap="square" rtlCol="0">
            <a:spAutoFit/>
          </a:bodyPr>
          <a:lstStyle/>
          <a:p>
            <a:pPr algn="ctr"/>
            <a:r>
              <a:rPr lang="fr-CH" sz="2400" dirty="0">
                <a:solidFill>
                  <a:srgbClr val="FFFFFF"/>
                </a:solidFill>
              </a:rPr>
              <a:t>Espérance</a:t>
            </a:r>
          </a:p>
        </p:txBody>
      </p:sp>
    </p:spTree>
    <p:extLst>
      <p:ext uri="{BB962C8B-B14F-4D97-AF65-F5344CB8AC3E}">
        <p14:creationId xmlns:p14="http://schemas.microsoft.com/office/powerpoint/2010/main" val="326100146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8941" y="-27383"/>
            <a:ext cx="6509647" cy="6912768"/>
          </a:xfrm>
          <a:prstGeom prst="rect">
            <a:avLst/>
          </a:prstGeom>
        </p:spPr>
      </p:pic>
      <p:sp>
        <p:nvSpPr>
          <p:cNvPr id="3" name="Espace réservé du contenu 2"/>
          <p:cNvSpPr>
            <a:spLocks noGrp="1"/>
          </p:cNvSpPr>
          <p:nvPr>
            <p:ph idx="1"/>
          </p:nvPr>
        </p:nvSpPr>
        <p:spPr>
          <a:xfrm>
            <a:off x="251520" y="301991"/>
            <a:ext cx="3369480" cy="6254020"/>
          </a:xfrm>
        </p:spPr>
        <p:txBody>
          <a:bodyPr/>
          <a:lstStyle/>
          <a:p>
            <a:pPr marL="0" indent="0">
              <a:buNone/>
            </a:pPr>
            <a:r>
              <a:rPr lang="fr-CH" b="1" dirty="0">
                <a:effectLst>
                  <a:outerShdw blurRad="38100" dist="38100" dir="2700000" algn="tl">
                    <a:srgbClr val="000000">
                      <a:alpha val="43137"/>
                    </a:srgbClr>
                  </a:outerShdw>
                </a:effectLst>
              </a:rPr>
              <a:t>Les 2 triangles de la Trinité :</a:t>
            </a:r>
          </a:p>
          <a:p>
            <a:pPr marL="0" indent="0">
              <a:buNone/>
            </a:pPr>
            <a:r>
              <a:rPr lang="fr-CH" b="1" dirty="0">
                <a:solidFill>
                  <a:srgbClr val="FF0000"/>
                </a:solidFill>
                <a:effectLst>
                  <a:outerShdw blurRad="38100" dist="38100" dir="2700000" algn="tl">
                    <a:srgbClr val="000000">
                      <a:alpha val="43137"/>
                    </a:srgbClr>
                  </a:outerShdw>
                </a:effectLst>
              </a:rPr>
              <a:t>Révélation du Père du Fils et de l’Esprit</a:t>
            </a:r>
          </a:p>
          <a:p>
            <a:pPr marL="0" indent="0">
              <a:buNone/>
            </a:pPr>
            <a:r>
              <a:rPr lang="fr-CH" b="1" dirty="0">
                <a:solidFill>
                  <a:srgbClr val="00B050"/>
                </a:solidFill>
                <a:effectLst>
                  <a:outerShdw blurRad="38100" dist="38100" dir="2700000" algn="tl">
                    <a:srgbClr val="000000">
                      <a:alpha val="43137"/>
                    </a:srgbClr>
                  </a:outerShdw>
                </a:effectLst>
              </a:rPr>
              <a:t>Présence de la Trinité en l’homme</a:t>
            </a:r>
          </a:p>
          <a:p>
            <a:pPr marL="0" indent="0">
              <a:buNone/>
            </a:pPr>
            <a:r>
              <a:rPr lang="fr-CH" b="1" dirty="0">
                <a:effectLst>
                  <a:outerShdw blurRad="38100" dist="38100" dir="2700000" algn="tl">
                    <a:srgbClr val="000000">
                      <a:alpha val="43137"/>
                    </a:srgbClr>
                  </a:outerShdw>
                </a:effectLst>
              </a:rPr>
              <a:t>Les deux triangles du Christ :</a:t>
            </a:r>
          </a:p>
          <a:p>
            <a:pPr marL="0" indent="0">
              <a:buNone/>
            </a:pPr>
            <a:r>
              <a:rPr lang="fr-CH" b="1" dirty="0">
                <a:solidFill>
                  <a:srgbClr val="00B0F0"/>
                </a:solidFill>
                <a:effectLst>
                  <a:outerShdw blurRad="38100" dist="38100" dir="2700000" algn="tl">
                    <a:srgbClr val="000000">
                      <a:alpha val="43137"/>
                    </a:srgbClr>
                  </a:outerShdw>
                </a:effectLst>
              </a:rPr>
              <a:t>Tout a été fait par lui et pour lui : Incarnation</a:t>
            </a:r>
          </a:p>
          <a:p>
            <a:pPr marL="0" indent="0">
              <a:buNone/>
            </a:pPr>
            <a:r>
              <a:rPr lang="fr-CH" b="1" dirty="0">
                <a:solidFill>
                  <a:srgbClr val="FFC000"/>
                </a:solidFill>
                <a:effectLst>
                  <a:outerShdw blurRad="38100" dist="38100" dir="2700000" algn="tl">
                    <a:srgbClr val="000000">
                      <a:alpha val="43137"/>
                    </a:srgbClr>
                  </a:outerShdw>
                </a:effectLst>
              </a:rPr>
              <a:t>Rédemption : mort et résurrection</a:t>
            </a:r>
            <a:endParaRPr lang="fr-FR" b="1" dirty="0">
              <a:solidFill>
                <a:srgbClr val="FFC000"/>
              </a:solidFill>
              <a:effectLst>
                <a:outerShdw blurRad="38100" dist="38100" dir="2700000" algn="tl">
                  <a:srgbClr val="000000">
                    <a:alpha val="43137"/>
                  </a:srgbClr>
                </a:outerShdw>
              </a:effectLst>
            </a:endParaRPr>
          </a:p>
        </p:txBody>
      </p:sp>
      <p:sp>
        <p:nvSpPr>
          <p:cNvPr id="5" name="Triangle isocèle 4"/>
          <p:cNvSpPr/>
          <p:nvPr/>
        </p:nvSpPr>
        <p:spPr bwMode="auto">
          <a:xfrm rot="10800000">
            <a:off x="4067944" y="2348880"/>
            <a:ext cx="3168352" cy="3024336"/>
          </a:xfrm>
          <a:prstGeom prst="triangle">
            <a:avLst/>
          </a:prstGeom>
          <a:noFill/>
          <a:ln w="5715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12" name="Triangle isocèle 11"/>
          <p:cNvSpPr/>
          <p:nvPr/>
        </p:nvSpPr>
        <p:spPr bwMode="auto">
          <a:xfrm>
            <a:off x="4067944" y="1628800"/>
            <a:ext cx="3168352" cy="3024336"/>
          </a:xfrm>
          <a:prstGeom prst="triangle">
            <a:avLst/>
          </a:prstGeom>
          <a:noFill/>
          <a:ln w="57150">
            <a:solidFill>
              <a:srgbClr val="00B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13" name="Triangle isocèle 12"/>
          <p:cNvSpPr/>
          <p:nvPr/>
        </p:nvSpPr>
        <p:spPr bwMode="auto">
          <a:xfrm rot="16200000">
            <a:off x="4139953" y="1988839"/>
            <a:ext cx="3168352" cy="3024336"/>
          </a:xfrm>
          <a:prstGeom prst="triangle">
            <a:avLst/>
          </a:prstGeom>
          <a:noFill/>
          <a:ln w="5715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14" name="Triangle isocèle 13"/>
          <p:cNvSpPr/>
          <p:nvPr/>
        </p:nvSpPr>
        <p:spPr bwMode="auto">
          <a:xfrm rot="5400000">
            <a:off x="3995934" y="1988839"/>
            <a:ext cx="3168352" cy="3024336"/>
          </a:xfrm>
          <a:prstGeom prst="triangle">
            <a:avLst/>
          </a:prstGeom>
          <a:noFill/>
          <a:ln w="57150">
            <a:solidFill>
              <a:srgbClr val="00B0F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2169990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8105" y="-1185"/>
            <a:ext cx="6445895" cy="6845067"/>
          </a:xfrm>
          <a:prstGeom prst="rect">
            <a:avLst/>
          </a:prstGeom>
        </p:spPr>
      </p:pic>
      <p:sp>
        <p:nvSpPr>
          <p:cNvPr id="7" name="Rectangle 6"/>
          <p:cNvSpPr/>
          <p:nvPr/>
        </p:nvSpPr>
        <p:spPr bwMode="auto">
          <a:xfrm>
            <a:off x="4476891" y="2053196"/>
            <a:ext cx="2888321" cy="2743956"/>
          </a:xfrm>
          <a:prstGeom prst="rect">
            <a:avLst/>
          </a:prstGeom>
          <a:noFill/>
          <a:ln w="76200">
            <a:solidFill>
              <a:srgbClr val="00B0F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Espace réservé du contenu 2"/>
          <p:cNvSpPr txBox="1">
            <a:spLocks/>
          </p:cNvSpPr>
          <p:nvPr/>
        </p:nvSpPr>
        <p:spPr>
          <a:xfrm>
            <a:off x="3203848" y="4894048"/>
            <a:ext cx="1800200" cy="44319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b="1" dirty="0">
                <a:effectLst>
                  <a:outerShdw blurRad="38100" dist="38100" dir="2700000" algn="tl">
                    <a:srgbClr val="000000">
                      <a:alpha val="43137"/>
                    </a:srgbClr>
                  </a:outerShdw>
                </a:effectLst>
              </a:rPr>
              <a:t>Naissance</a:t>
            </a:r>
            <a:endParaRPr lang="fr-FR" b="1" dirty="0">
              <a:effectLst>
                <a:outerShdw blurRad="38100" dist="38100" dir="2700000" algn="tl">
                  <a:srgbClr val="000000">
                    <a:alpha val="43137"/>
                  </a:srgbClr>
                </a:outerShdw>
              </a:effectLst>
            </a:endParaRPr>
          </a:p>
        </p:txBody>
      </p:sp>
      <p:sp>
        <p:nvSpPr>
          <p:cNvPr id="11" name="Espace réservé du contenu 2"/>
          <p:cNvSpPr txBox="1">
            <a:spLocks/>
          </p:cNvSpPr>
          <p:nvPr/>
        </p:nvSpPr>
        <p:spPr>
          <a:xfrm>
            <a:off x="3059832" y="1486774"/>
            <a:ext cx="1512168" cy="44319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b="1" dirty="0">
                <a:solidFill>
                  <a:srgbClr val="FFC000"/>
                </a:solidFill>
                <a:effectLst>
                  <a:outerShdw blurRad="38100" dist="38100" dir="2700000" algn="tl">
                    <a:srgbClr val="000000">
                      <a:alpha val="43137"/>
                    </a:srgbClr>
                  </a:outerShdw>
                </a:effectLst>
              </a:rPr>
              <a:t>Création</a:t>
            </a:r>
            <a:endParaRPr lang="fr-FR" b="1" dirty="0">
              <a:solidFill>
                <a:srgbClr val="FFC000"/>
              </a:solidFill>
              <a:effectLst>
                <a:outerShdw blurRad="38100" dist="38100" dir="2700000" algn="tl">
                  <a:srgbClr val="000000">
                    <a:alpha val="43137"/>
                  </a:srgbClr>
                </a:outerShdw>
              </a:effectLst>
            </a:endParaRPr>
          </a:p>
        </p:txBody>
      </p:sp>
      <p:sp>
        <p:nvSpPr>
          <p:cNvPr id="12" name="Espace réservé du contenu 2"/>
          <p:cNvSpPr txBox="1">
            <a:spLocks/>
          </p:cNvSpPr>
          <p:nvPr/>
        </p:nvSpPr>
        <p:spPr>
          <a:xfrm>
            <a:off x="6732240" y="1486774"/>
            <a:ext cx="2079633" cy="44319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b="1" dirty="0" err="1">
                <a:solidFill>
                  <a:srgbClr val="FFC000"/>
                </a:solidFill>
                <a:effectLst>
                  <a:outerShdw blurRad="38100" dist="38100" dir="2700000" algn="tl">
                    <a:srgbClr val="000000">
                      <a:alpha val="43137"/>
                    </a:srgbClr>
                  </a:outerShdw>
                </a:effectLst>
              </a:rPr>
              <a:t>Re</a:t>
            </a:r>
            <a:r>
              <a:rPr lang="fr-CH" b="1" dirty="0">
                <a:solidFill>
                  <a:srgbClr val="FFC000"/>
                </a:solidFill>
                <a:effectLst>
                  <a:outerShdw blurRad="38100" dist="38100" dir="2700000" algn="tl">
                    <a:srgbClr val="000000">
                      <a:alpha val="43137"/>
                    </a:srgbClr>
                  </a:outerShdw>
                </a:effectLst>
              </a:rPr>
              <a:t> -création</a:t>
            </a:r>
            <a:endParaRPr lang="fr-FR" b="1" dirty="0">
              <a:solidFill>
                <a:srgbClr val="FFC000"/>
              </a:solidFill>
              <a:effectLst>
                <a:outerShdw blurRad="38100" dist="38100" dir="2700000" algn="tl">
                  <a:srgbClr val="000000">
                    <a:alpha val="43137"/>
                  </a:srgbClr>
                </a:outerShdw>
              </a:effectLst>
            </a:endParaRPr>
          </a:p>
        </p:txBody>
      </p:sp>
      <p:sp>
        <p:nvSpPr>
          <p:cNvPr id="13" name="Espace réservé du contenu 2"/>
          <p:cNvSpPr txBox="1">
            <a:spLocks/>
          </p:cNvSpPr>
          <p:nvPr/>
        </p:nvSpPr>
        <p:spPr>
          <a:xfrm>
            <a:off x="6588224" y="4888344"/>
            <a:ext cx="2376264" cy="44319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b="1" dirty="0" err="1">
                <a:effectLst>
                  <a:outerShdw blurRad="38100" dist="38100" dir="2700000" algn="tl">
                    <a:srgbClr val="000000">
                      <a:alpha val="43137"/>
                    </a:srgbClr>
                  </a:outerShdw>
                </a:effectLst>
              </a:rPr>
              <a:t>Re-naissance</a:t>
            </a:r>
            <a:endParaRPr lang="fr-FR" b="1" dirty="0">
              <a:effectLst>
                <a:outerShdw blurRad="38100" dist="38100" dir="2700000" algn="tl">
                  <a:srgbClr val="000000">
                    <a:alpha val="43137"/>
                  </a:srgbClr>
                </a:outerShdw>
              </a:effectLst>
            </a:endParaRPr>
          </a:p>
        </p:txBody>
      </p:sp>
      <p:cxnSp>
        <p:nvCxnSpPr>
          <p:cNvPr id="14" name="Connecteur droit 13"/>
          <p:cNvCxnSpPr/>
          <p:nvPr/>
        </p:nvCxnSpPr>
        <p:spPr>
          <a:xfrm>
            <a:off x="5868144" y="548680"/>
            <a:ext cx="72008" cy="56166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Espace réservé du contenu 2"/>
          <p:cNvSpPr txBox="1">
            <a:spLocks/>
          </p:cNvSpPr>
          <p:nvPr/>
        </p:nvSpPr>
        <p:spPr>
          <a:xfrm>
            <a:off x="6045304" y="5564391"/>
            <a:ext cx="1368152" cy="44319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b="1" dirty="0">
                <a:solidFill>
                  <a:srgbClr val="00B0F0"/>
                </a:solidFill>
                <a:effectLst>
                  <a:outerShdw blurRad="38100" dist="38100" dir="2700000" algn="tl">
                    <a:srgbClr val="000000">
                      <a:alpha val="43137"/>
                    </a:srgbClr>
                  </a:outerShdw>
                </a:effectLst>
              </a:rPr>
              <a:t>Homme</a:t>
            </a:r>
            <a:endParaRPr lang="fr-FR" b="1" dirty="0">
              <a:solidFill>
                <a:srgbClr val="00B0F0"/>
              </a:solidFill>
              <a:effectLst>
                <a:outerShdw blurRad="38100" dist="38100" dir="2700000" algn="tl">
                  <a:srgbClr val="000000">
                    <a:alpha val="43137"/>
                  </a:srgbClr>
                </a:outerShdw>
              </a:effectLst>
            </a:endParaRPr>
          </a:p>
        </p:txBody>
      </p:sp>
      <p:sp>
        <p:nvSpPr>
          <p:cNvPr id="16" name="Espace réservé du contenu 2"/>
          <p:cNvSpPr txBox="1">
            <a:spLocks/>
          </p:cNvSpPr>
          <p:nvPr/>
        </p:nvSpPr>
        <p:spPr>
          <a:xfrm>
            <a:off x="5004048" y="5564391"/>
            <a:ext cx="1368152" cy="44319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b="1" dirty="0">
                <a:solidFill>
                  <a:srgbClr val="FF0000"/>
                </a:solidFill>
                <a:effectLst>
                  <a:outerShdw blurRad="38100" dist="38100" dir="2700000" algn="tl">
                    <a:srgbClr val="000000">
                      <a:alpha val="43137"/>
                    </a:srgbClr>
                  </a:outerShdw>
                </a:effectLst>
              </a:rPr>
              <a:t>Dieu</a:t>
            </a:r>
            <a:endParaRPr lang="fr-FR"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87854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6585" y="-3911"/>
            <a:ext cx="6445895" cy="6861911"/>
          </a:xfrm>
          <a:prstGeom prst="rect">
            <a:avLst/>
          </a:prstGeom>
        </p:spPr>
      </p:pic>
      <p:sp>
        <p:nvSpPr>
          <p:cNvPr id="3" name="Espace réservé du contenu 2"/>
          <p:cNvSpPr>
            <a:spLocks noGrp="1"/>
          </p:cNvSpPr>
          <p:nvPr>
            <p:ph idx="1"/>
          </p:nvPr>
        </p:nvSpPr>
        <p:spPr>
          <a:xfrm>
            <a:off x="194408" y="2924944"/>
            <a:ext cx="3240360" cy="1428083"/>
          </a:xfrm>
        </p:spPr>
        <p:txBody>
          <a:bodyPr/>
          <a:lstStyle/>
          <a:p>
            <a:pPr marL="0" indent="0">
              <a:buNone/>
            </a:pPr>
            <a:r>
              <a:rPr lang="fr-CH" b="1" dirty="0">
                <a:effectLst>
                  <a:outerShdw blurRad="38100" dist="38100" dir="2700000" algn="tl">
                    <a:srgbClr val="000000">
                      <a:alpha val="43137"/>
                    </a:srgbClr>
                  </a:outerShdw>
                </a:effectLst>
              </a:rPr>
              <a:t>Les 4 évangélistes</a:t>
            </a:r>
          </a:p>
          <a:p>
            <a:pPr marL="0" indent="0">
              <a:buNone/>
            </a:pPr>
            <a:r>
              <a:rPr lang="fr-CH" b="1" dirty="0">
                <a:effectLst>
                  <a:outerShdw blurRad="38100" dist="38100" dir="2700000" algn="tl">
                    <a:srgbClr val="000000">
                      <a:alpha val="43137"/>
                    </a:srgbClr>
                  </a:outerShdw>
                </a:effectLst>
              </a:rPr>
              <a:t>Les 4 piliers de notre foi</a:t>
            </a:r>
            <a:endParaRPr lang="fr-FR" b="1" dirty="0">
              <a:effectLst>
                <a:outerShdw blurRad="38100" dist="38100" dir="2700000" algn="tl">
                  <a:srgbClr val="000000">
                    <a:alpha val="43137"/>
                  </a:srgbClr>
                </a:outerShdw>
              </a:effectLst>
            </a:endParaRPr>
          </a:p>
        </p:txBody>
      </p:sp>
      <p:sp>
        <p:nvSpPr>
          <p:cNvPr id="2" name="Rectangle 1"/>
          <p:cNvSpPr/>
          <p:nvPr/>
        </p:nvSpPr>
        <p:spPr bwMode="auto">
          <a:xfrm>
            <a:off x="6444208" y="5229200"/>
            <a:ext cx="1368152" cy="1296144"/>
          </a:xfrm>
          <a:prstGeom prst="rect">
            <a:avLst/>
          </a:prstGeom>
          <a:noFill/>
          <a:ln w="76200">
            <a:solidFill>
              <a:srgbClr val="00B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Rectangle 6"/>
          <p:cNvSpPr/>
          <p:nvPr/>
        </p:nvSpPr>
        <p:spPr bwMode="auto">
          <a:xfrm>
            <a:off x="3527884" y="5229200"/>
            <a:ext cx="1368152" cy="1296144"/>
          </a:xfrm>
          <a:prstGeom prst="rect">
            <a:avLst/>
          </a:prstGeom>
          <a:noFill/>
          <a:ln w="76200">
            <a:solidFill>
              <a:srgbClr val="00B0F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Rectangle 7"/>
          <p:cNvSpPr/>
          <p:nvPr/>
        </p:nvSpPr>
        <p:spPr bwMode="auto">
          <a:xfrm>
            <a:off x="6444208" y="188640"/>
            <a:ext cx="1368152" cy="1296144"/>
          </a:xfrm>
          <a:prstGeom prst="rect">
            <a:avLst/>
          </a:prstGeom>
          <a:noFill/>
          <a:ln w="762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Rectangle 8"/>
          <p:cNvSpPr/>
          <p:nvPr/>
        </p:nvSpPr>
        <p:spPr bwMode="auto">
          <a:xfrm>
            <a:off x="3534153" y="188640"/>
            <a:ext cx="1368152" cy="1296144"/>
          </a:xfrm>
          <a:prstGeom prst="rec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Espace réservé du contenu 2"/>
          <p:cNvSpPr txBox="1">
            <a:spLocks/>
          </p:cNvSpPr>
          <p:nvPr/>
        </p:nvSpPr>
        <p:spPr>
          <a:xfrm>
            <a:off x="179512" y="5805264"/>
            <a:ext cx="3240360" cy="443198"/>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b="1" dirty="0">
                <a:solidFill>
                  <a:srgbClr val="00B0F0"/>
                </a:solidFill>
                <a:effectLst>
                  <a:outerShdw blurRad="38100" dist="38100" dir="2700000" algn="tl">
                    <a:srgbClr val="000000">
                      <a:alpha val="43137"/>
                    </a:srgbClr>
                  </a:outerShdw>
                </a:effectLst>
              </a:rPr>
              <a:t>Luc</a:t>
            </a:r>
            <a:r>
              <a:rPr lang="fr-CH" b="1" dirty="0">
                <a:effectLst>
                  <a:outerShdw blurRad="38100" dist="38100" dir="2700000" algn="tl">
                    <a:srgbClr val="000000">
                      <a:alpha val="43137"/>
                    </a:srgbClr>
                  </a:outerShdw>
                </a:effectLst>
              </a:rPr>
              <a:t> - </a:t>
            </a:r>
            <a:r>
              <a:rPr lang="fr-CH" b="1" dirty="0">
                <a:solidFill>
                  <a:srgbClr val="00B050"/>
                </a:solidFill>
                <a:effectLst>
                  <a:outerShdw blurRad="38100" dist="38100" dir="2700000" algn="tl">
                    <a:srgbClr val="000000">
                      <a:alpha val="43137"/>
                    </a:srgbClr>
                  </a:outerShdw>
                </a:effectLst>
              </a:rPr>
              <a:t>Marc</a:t>
            </a:r>
            <a:endParaRPr lang="fr-FR" b="1" dirty="0">
              <a:solidFill>
                <a:srgbClr val="00B050"/>
              </a:solidFill>
              <a:effectLst>
                <a:outerShdw blurRad="38100" dist="38100" dir="2700000" algn="tl">
                  <a:srgbClr val="000000">
                    <a:alpha val="43137"/>
                  </a:srgbClr>
                </a:outerShdw>
              </a:effectLst>
            </a:endParaRPr>
          </a:p>
        </p:txBody>
      </p:sp>
      <p:sp>
        <p:nvSpPr>
          <p:cNvPr id="11" name="Espace réservé du contenu 2"/>
          <p:cNvSpPr txBox="1">
            <a:spLocks/>
          </p:cNvSpPr>
          <p:nvPr/>
        </p:nvSpPr>
        <p:spPr>
          <a:xfrm>
            <a:off x="152293" y="736040"/>
            <a:ext cx="3240360" cy="443198"/>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b="1" dirty="0">
                <a:solidFill>
                  <a:srgbClr val="FF0000"/>
                </a:solidFill>
                <a:effectLst>
                  <a:outerShdw blurRad="38100" dist="38100" dir="2700000" algn="tl">
                    <a:srgbClr val="000000">
                      <a:alpha val="43137"/>
                    </a:srgbClr>
                  </a:outerShdw>
                </a:effectLst>
              </a:rPr>
              <a:t>Jean</a:t>
            </a:r>
            <a:r>
              <a:rPr lang="fr-CH" b="1" dirty="0">
                <a:effectLst>
                  <a:outerShdw blurRad="38100" dist="38100" dir="2700000" algn="tl">
                    <a:srgbClr val="000000">
                      <a:alpha val="43137"/>
                    </a:srgbClr>
                  </a:outerShdw>
                </a:effectLst>
              </a:rPr>
              <a:t> - </a:t>
            </a:r>
            <a:r>
              <a:rPr lang="fr-CH" b="1" dirty="0">
                <a:solidFill>
                  <a:srgbClr val="FFC000"/>
                </a:solidFill>
                <a:effectLst>
                  <a:outerShdw blurRad="38100" dist="38100" dir="2700000" algn="tl">
                    <a:srgbClr val="000000">
                      <a:alpha val="43137"/>
                    </a:srgbClr>
                  </a:outerShdw>
                </a:effectLst>
              </a:rPr>
              <a:t>Mathieu</a:t>
            </a:r>
            <a:endParaRPr lang="fr-FR"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15470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6219" y="34401"/>
            <a:ext cx="6417781" cy="6815212"/>
          </a:xfrm>
          <a:prstGeom prst="rect">
            <a:avLst/>
          </a:prstGeom>
        </p:spPr>
      </p:pic>
      <p:sp>
        <p:nvSpPr>
          <p:cNvPr id="7" name="Espace réservé du contenu 2"/>
          <p:cNvSpPr txBox="1">
            <a:spLocks/>
          </p:cNvSpPr>
          <p:nvPr/>
        </p:nvSpPr>
        <p:spPr>
          <a:xfrm>
            <a:off x="251520" y="764704"/>
            <a:ext cx="2664296" cy="4875181"/>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b="1" dirty="0">
                <a:effectLst>
                  <a:outerShdw blurRad="38100" dist="38100" dir="2700000" algn="tl">
                    <a:srgbClr val="000000">
                      <a:alpha val="43137"/>
                    </a:srgbClr>
                  </a:outerShdw>
                </a:effectLst>
              </a:rPr>
              <a:t>Ce tableau de méditation permet donc une relecture complète de notre </a:t>
            </a:r>
            <a:r>
              <a:rPr lang="fr-CH" b="1" dirty="0">
                <a:solidFill>
                  <a:srgbClr val="FF0000"/>
                </a:solidFill>
                <a:effectLst>
                  <a:outerShdw blurRad="38100" dist="38100" dir="2700000" algn="tl">
                    <a:srgbClr val="000000">
                      <a:alpha val="43137"/>
                    </a:srgbClr>
                  </a:outerShdw>
                </a:effectLst>
              </a:rPr>
              <a:t>foi</a:t>
            </a:r>
            <a:r>
              <a:rPr lang="fr-CH" b="1" dirty="0">
                <a:effectLst>
                  <a:outerShdw blurRad="38100" dist="38100" dir="2700000" algn="tl">
                    <a:srgbClr val="000000">
                      <a:alpha val="43137"/>
                    </a:srgbClr>
                  </a:outerShdw>
                </a:effectLst>
              </a:rPr>
              <a:t> en </a:t>
            </a:r>
            <a:r>
              <a:rPr lang="fr-CH" b="1" dirty="0">
                <a:solidFill>
                  <a:srgbClr val="FF0000"/>
                </a:solidFill>
                <a:effectLst>
                  <a:outerShdw blurRad="38100" dist="38100" dir="2700000" algn="tl">
                    <a:srgbClr val="000000">
                      <a:alpha val="43137"/>
                    </a:srgbClr>
                  </a:outerShdw>
                </a:effectLst>
              </a:rPr>
              <a:t>Eglise</a:t>
            </a:r>
            <a:r>
              <a:rPr lang="fr-CH" b="1" dirty="0">
                <a:effectLst>
                  <a:outerShdw blurRad="38100" dist="38100" dir="2700000" algn="tl">
                    <a:srgbClr val="000000">
                      <a:alpha val="43137"/>
                    </a:srgbClr>
                  </a:outerShdw>
                </a:effectLst>
              </a:rPr>
              <a:t>, de notre </a:t>
            </a:r>
            <a:r>
              <a:rPr lang="fr-CH" b="1" dirty="0">
                <a:solidFill>
                  <a:srgbClr val="FFC000"/>
                </a:solidFill>
                <a:effectLst>
                  <a:outerShdw blurRad="38100" dist="38100" dir="2700000" algn="tl">
                    <a:srgbClr val="000000">
                      <a:alpha val="43137"/>
                    </a:srgbClr>
                  </a:outerShdw>
                </a:effectLst>
              </a:rPr>
              <a:t>charité</a:t>
            </a:r>
            <a:r>
              <a:rPr lang="fr-CH" b="1" dirty="0">
                <a:effectLst>
                  <a:outerShdw blurRad="38100" dist="38100" dir="2700000" algn="tl">
                    <a:srgbClr val="000000">
                      <a:alpha val="43137"/>
                    </a:srgbClr>
                  </a:outerShdw>
                </a:effectLst>
              </a:rPr>
              <a:t> en </a:t>
            </a:r>
            <a:r>
              <a:rPr lang="fr-CH" b="1" dirty="0">
                <a:solidFill>
                  <a:srgbClr val="FFC000"/>
                </a:solidFill>
                <a:effectLst>
                  <a:outerShdw blurRad="38100" dist="38100" dir="2700000" algn="tl">
                    <a:srgbClr val="000000">
                      <a:alpha val="43137"/>
                    </a:srgbClr>
                  </a:outerShdw>
                </a:effectLst>
              </a:rPr>
              <a:t>acte</a:t>
            </a:r>
            <a:r>
              <a:rPr lang="fr-CH" b="1" dirty="0">
                <a:effectLst>
                  <a:outerShdw blurRad="38100" dist="38100" dir="2700000" algn="tl">
                    <a:srgbClr val="000000">
                      <a:alpha val="43137"/>
                    </a:srgbClr>
                  </a:outerShdw>
                </a:effectLst>
              </a:rPr>
              <a:t>, et de notre </a:t>
            </a:r>
            <a:r>
              <a:rPr lang="fr-CH" b="1" dirty="0">
                <a:solidFill>
                  <a:srgbClr val="00B050"/>
                </a:solidFill>
                <a:effectLst>
                  <a:outerShdw blurRad="38100" dist="38100" dir="2700000" algn="tl">
                    <a:srgbClr val="000000">
                      <a:alpha val="43137"/>
                    </a:srgbClr>
                  </a:outerShdw>
                </a:effectLst>
              </a:rPr>
              <a:t>espérance</a:t>
            </a:r>
            <a:r>
              <a:rPr lang="fr-CH" b="1" dirty="0">
                <a:effectLst>
                  <a:outerShdw blurRad="38100" dist="38100" dir="2700000" algn="tl">
                    <a:srgbClr val="000000">
                      <a:alpha val="43137"/>
                    </a:srgbClr>
                  </a:outerShdw>
                </a:effectLst>
              </a:rPr>
              <a:t> en </a:t>
            </a:r>
            <a:r>
              <a:rPr lang="fr-CH" b="1" dirty="0">
                <a:solidFill>
                  <a:srgbClr val="00B050"/>
                </a:solidFill>
                <a:effectLst>
                  <a:outerShdw blurRad="38100" dist="38100" dir="2700000" algn="tl">
                    <a:srgbClr val="000000">
                      <a:alpha val="43137"/>
                    </a:srgbClr>
                  </a:outerShdw>
                </a:effectLst>
              </a:rPr>
              <a:t>marche</a:t>
            </a:r>
            <a:r>
              <a:rPr lang="fr-CH"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56764865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3" y="6304"/>
            <a:ext cx="6444208" cy="6843275"/>
          </a:xfrm>
          <a:prstGeom prst="rect">
            <a:avLst/>
          </a:prstGeom>
        </p:spPr>
      </p:pic>
      <p:sp>
        <p:nvSpPr>
          <p:cNvPr id="2" name="Cœur 1"/>
          <p:cNvSpPr/>
          <p:nvPr/>
        </p:nvSpPr>
        <p:spPr bwMode="auto">
          <a:xfrm>
            <a:off x="4758691" y="2276872"/>
            <a:ext cx="2326412" cy="2466892"/>
          </a:xfrm>
          <a:prstGeom prst="hear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Espace réservé du contenu 2"/>
          <p:cNvSpPr txBox="1">
            <a:spLocks/>
          </p:cNvSpPr>
          <p:nvPr/>
        </p:nvSpPr>
        <p:spPr>
          <a:xfrm>
            <a:off x="222960" y="1171663"/>
            <a:ext cx="2664296" cy="1231106"/>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sz="4000" b="1" dirty="0">
                <a:effectLst>
                  <a:outerShdw blurRad="38100" dist="38100" dir="2700000" algn="tl">
                    <a:srgbClr val="000000">
                      <a:alpha val="43137"/>
                    </a:srgbClr>
                  </a:outerShdw>
                </a:effectLst>
              </a:rPr>
              <a:t>Les 6 figures </a:t>
            </a:r>
          </a:p>
          <a:p>
            <a:pPr marL="0" indent="0">
              <a:buFontTx/>
              <a:buNone/>
            </a:pPr>
            <a:r>
              <a:rPr lang="fr-CH" sz="4000" b="1" dirty="0">
                <a:effectLst>
                  <a:outerShdw blurRad="38100" dist="38100" dir="2700000" algn="tl">
                    <a:srgbClr val="000000">
                      <a:alpha val="43137"/>
                    </a:srgbClr>
                  </a:outerShdw>
                </a:effectLst>
              </a:rPr>
              <a:t>de l’Eglise</a:t>
            </a:r>
          </a:p>
        </p:txBody>
      </p:sp>
      <p:sp>
        <p:nvSpPr>
          <p:cNvPr id="3" name="ZoneTexte 2"/>
          <p:cNvSpPr txBox="1"/>
          <p:nvPr/>
        </p:nvSpPr>
        <p:spPr>
          <a:xfrm>
            <a:off x="5068879" y="5308423"/>
            <a:ext cx="2016224" cy="830997"/>
          </a:xfrm>
          <a:prstGeom prst="rect">
            <a:avLst/>
          </a:prstGeom>
          <a:noFill/>
        </p:spPr>
        <p:txBody>
          <a:bodyPr wrap="square" rtlCol="0">
            <a:spAutoFit/>
          </a:bodyPr>
          <a:lstStyle/>
          <a:p>
            <a:r>
              <a:rPr lang="fr-CH" sz="2400" b="1" dirty="0">
                <a:solidFill>
                  <a:srgbClr val="00B0F0"/>
                </a:solidFill>
                <a:effectLst>
                  <a:outerShdw blurRad="38100" dist="38100" dir="2700000" algn="tl">
                    <a:srgbClr val="000000">
                      <a:alpha val="43137"/>
                    </a:srgbClr>
                  </a:outerShdw>
                </a:effectLst>
              </a:rPr>
              <a:t>Annonciation / Marie</a:t>
            </a:r>
          </a:p>
        </p:txBody>
      </p:sp>
      <p:sp>
        <p:nvSpPr>
          <p:cNvPr id="7" name="ZoneTexte 6"/>
          <p:cNvSpPr txBox="1"/>
          <p:nvPr/>
        </p:nvSpPr>
        <p:spPr>
          <a:xfrm>
            <a:off x="3473547" y="4270062"/>
            <a:ext cx="1865031" cy="954107"/>
          </a:xfrm>
          <a:prstGeom prst="rect">
            <a:avLst/>
          </a:prstGeom>
          <a:noFill/>
        </p:spPr>
        <p:txBody>
          <a:bodyPr wrap="square" rtlCol="0">
            <a:spAutoFit/>
          </a:bodyPr>
          <a:lstStyle/>
          <a:p>
            <a:r>
              <a:rPr lang="fr-CH" sz="2800" b="1" dirty="0">
                <a:solidFill>
                  <a:srgbClr val="FFFF00"/>
                </a:solidFill>
                <a:effectLst>
                  <a:outerShdw blurRad="38100" dist="38100" dir="2700000" algn="tl">
                    <a:srgbClr val="000000">
                      <a:alpha val="43137"/>
                    </a:srgbClr>
                  </a:outerShdw>
                </a:effectLst>
              </a:rPr>
              <a:t>Naissance</a:t>
            </a:r>
          </a:p>
          <a:p>
            <a:r>
              <a:rPr lang="fr-CH" sz="2800" b="1" dirty="0">
                <a:solidFill>
                  <a:srgbClr val="FFFF00"/>
                </a:solidFill>
                <a:effectLst>
                  <a:outerShdw blurRad="38100" dist="38100" dir="2700000" algn="tl">
                    <a:srgbClr val="000000">
                      <a:alpha val="43137"/>
                    </a:srgbClr>
                  </a:outerShdw>
                </a:effectLst>
              </a:rPr>
              <a:t>Paul</a:t>
            </a:r>
          </a:p>
        </p:txBody>
      </p:sp>
      <p:sp>
        <p:nvSpPr>
          <p:cNvPr id="8" name="ZoneTexte 7"/>
          <p:cNvSpPr txBox="1"/>
          <p:nvPr/>
        </p:nvSpPr>
        <p:spPr>
          <a:xfrm>
            <a:off x="3333197" y="2319360"/>
            <a:ext cx="1584176" cy="954107"/>
          </a:xfrm>
          <a:prstGeom prst="rect">
            <a:avLst/>
          </a:prstGeom>
          <a:noFill/>
        </p:spPr>
        <p:txBody>
          <a:bodyPr wrap="square" rtlCol="0">
            <a:spAutoFit/>
          </a:bodyPr>
          <a:lstStyle/>
          <a:p>
            <a:r>
              <a:rPr lang="fr-CH" sz="2800" b="1" dirty="0">
                <a:solidFill>
                  <a:srgbClr val="FF0000"/>
                </a:solidFill>
                <a:effectLst>
                  <a:outerShdw blurRad="38100" dist="38100" dir="2700000" algn="tl">
                    <a:srgbClr val="000000">
                      <a:alpha val="43137"/>
                    </a:srgbClr>
                  </a:outerShdw>
                </a:effectLst>
              </a:rPr>
              <a:t>Création / Pierre</a:t>
            </a:r>
          </a:p>
        </p:txBody>
      </p:sp>
      <p:sp>
        <p:nvSpPr>
          <p:cNvPr id="9" name="ZoneTexte 8"/>
          <p:cNvSpPr txBox="1"/>
          <p:nvPr/>
        </p:nvSpPr>
        <p:spPr>
          <a:xfrm>
            <a:off x="5174637" y="1008855"/>
            <a:ext cx="2322825" cy="1200329"/>
          </a:xfrm>
          <a:prstGeom prst="rect">
            <a:avLst/>
          </a:prstGeom>
          <a:noFill/>
        </p:spPr>
        <p:txBody>
          <a:bodyPr wrap="square" rtlCol="0">
            <a:spAutoFit/>
          </a:bodyPr>
          <a:lstStyle/>
          <a:p>
            <a:r>
              <a:rPr lang="fr-CH" sz="2400" b="1" dirty="0">
                <a:effectLst>
                  <a:outerShdw blurRad="38100" dist="38100" dir="2700000" algn="tl">
                    <a:srgbClr val="000000">
                      <a:alpha val="43137"/>
                    </a:srgbClr>
                  </a:outerShdw>
                </a:effectLst>
              </a:rPr>
              <a:t>Baiser Judas / Marie-Madeleine</a:t>
            </a:r>
          </a:p>
        </p:txBody>
      </p:sp>
      <p:sp>
        <p:nvSpPr>
          <p:cNvPr id="10" name="ZoneTexte 9"/>
          <p:cNvSpPr txBox="1"/>
          <p:nvPr/>
        </p:nvSpPr>
        <p:spPr>
          <a:xfrm>
            <a:off x="7085103" y="2027047"/>
            <a:ext cx="1584176" cy="1077218"/>
          </a:xfrm>
          <a:prstGeom prst="rect">
            <a:avLst/>
          </a:prstGeom>
          <a:noFill/>
        </p:spPr>
        <p:txBody>
          <a:bodyPr wrap="square" rtlCol="0">
            <a:spAutoFit/>
          </a:bodyPr>
          <a:lstStyle/>
          <a:p>
            <a:r>
              <a:rPr lang="fr-CH" sz="3200" b="1" dirty="0">
                <a:solidFill>
                  <a:schemeClr val="accent4">
                    <a:lumMod val="60000"/>
                    <a:lumOff val="40000"/>
                  </a:schemeClr>
                </a:solidFill>
                <a:effectLst>
                  <a:outerShdw blurRad="38100" dist="38100" dir="2700000" algn="tl">
                    <a:srgbClr val="000000">
                      <a:alpha val="43137"/>
                    </a:srgbClr>
                  </a:outerShdw>
                </a:effectLst>
              </a:rPr>
              <a:t>Croix /</a:t>
            </a:r>
          </a:p>
          <a:p>
            <a:r>
              <a:rPr lang="fr-CH" sz="3200" b="1" dirty="0">
                <a:solidFill>
                  <a:schemeClr val="accent4">
                    <a:lumMod val="60000"/>
                    <a:lumOff val="40000"/>
                  </a:schemeClr>
                </a:solidFill>
                <a:effectLst>
                  <a:outerShdw blurRad="38100" dist="38100" dir="2700000" algn="tl">
                    <a:srgbClr val="000000">
                      <a:alpha val="43137"/>
                    </a:srgbClr>
                  </a:outerShdw>
                </a:effectLst>
              </a:rPr>
              <a:t>Jacques</a:t>
            </a:r>
          </a:p>
        </p:txBody>
      </p:sp>
      <p:sp>
        <p:nvSpPr>
          <p:cNvPr id="11" name="ZoneTexte 10"/>
          <p:cNvSpPr txBox="1"/>
          <p:nvPr/>
        </p:nvSpPr>
        <p:spPr>
          <a:xfrm>
            <a:off x="6856706" y="4105309"/>
            <a:ext cx="1865031" cy="954107"/>
          </a:xfrm>
          <a:prstGeom prst="rect">
            <a:avLst/>
          </a:prstGeom>
          <a:noFill/>
        </p:spPr>
        <p:txBody>
          <a:bodyPr wrap="square" rtlCol="0">
            <a:spAutoFit/>
          </a:bodyPr>
          <a:lstStyle/>
          <a:p>
            <a:r>
              <a:rPr lang="fr-CH" sz="2800" b="1" dirty="0">
                <a:solidFill>
                  <a:srgbClr val="FFC000"/>
                </a:solidFill>
                <a:effectLst>
                  <a:outerShdw blurRad="38100" dist="38100" dir="2700000" algn="tl">
                    <a:srgbClr val="000000">
                      <a:alpha val="43137"/>
                    </a:srgbClr>
                  </a:outerShdw>
                </a:effectLst>
              </a:rPr>
              <a:t>Eucharistie / Jean</a:t>
            </a:r>
          </a:p>
        </p:txBody>
      </p:sp>
      <p:sp>
        <p:nvSpPr>
          <p:cNvPr id="12" name="ZoneTexte 11"/>
          <p:cNvSpPr txBox="1"/>
          <p:nvPr/>
        </p:nvSpPr>
        <p:spPr>
          <a:xfrm>
            <a:off x="5123295" y="2939916"/>
            <a:ext cx="1907392" cy="1077218"/>
          </a:xfrm>
          <a:prstGeom prst="rect">
            <a:avLst/>
          </a:prstGeom>
          <a:noFill/>
        </p:spPr>
        <p:txBody>
          <a:bodyPr wrap="square" rtlCol="0">
            <a:spAutoFit/>
          </a:bodyPr>
          <a:lstStyle/>
          <a:p>
            <a:r>
              <a:rPr lang="fr-CH" sz="3200" b="1" dirty="0">
                <a:solidFill>
                  <a:srgbClr val="FFFF00"/>
                </a:solidFill>
                <a:effectLst>
                  <a:outerShdw blurRad="38100" dist="38100" dir="2700000" algn="tl">
                    <a:srgbClr val="000000">
                      <a:alpha val="43137"/>
                    </a:srgbClr>
                  </a:outerShdw>
                </a:effectLst>
              </a:rPr>
              <a:t>Le corps du Christ</a:t>
            </a:r>
          </a:p>
        </p:txBody>
      </p:sp>
    </p:spTree>
    <p:extLst>
      <p:ext uri="{BB962C8B-B14F-4D97-AF65-F5344CB8AC3E}">
        <p14:creationId xmlns:p14="http://schemas.microsoft.com/office/powerpoint/2010/main" val="8933359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lum bright="10000"/>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b="17481"/>
          <a:stretch/>
        </p:blipFill>
        <p:spPr>
          <a:xfrm>
            <a:off x="2144001" y="0"/>
            <a:ext cx="4799989" cy="5157192"/>
          </a:xfrm>
          <a:prstGeom prst="rect">
            <a:avLst/>
          </a:prstGeom>
        </p:spPr>
      </p:pic>
      <p:sp>
        <p:nvSpPr>
          <p:cNvPr id="5" name="Triangle isocèle 4"/>
          <p:cNvSpPr/>
          <p:nvPr/>
        </p:nvSpPr>
        <p:spPr bwMode="auto">
          <a:xfrm rot="10800000">
            <a:off x="3151605" y="1937245"/>
            <a:ext cx="2952328" cy="2282776"/>
          </a:xfrm>
          <a:prstGeom prst="triangle">
            <a:avLst/>
          </a:prstGeom>
          <a:noFill/>
          <a:ln w="762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pic>
        <p:nvPicPr>
          <p:cNvPr id="6" name="Image 5" descr="Une image contenant croquis, dessin, illustration, Dessin au trait&#10;&#10;Description générée automatiquement">
            <a:extLst>
              <a:ext uri="{FF2B5EF4-FFF2-40B4-BE49-F238E27FC236}">
                <a16:creationId xmlns:a16="http://schemas.microsoft.com/office/drawing/2014/main" id="{FA2A28BD-866C-D0C3-4D24-220C27F56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52735"/>
            <a:ext cx="2483768" cy="3458108"/>
          </a:xfrm>
          <a:prstGeom prst="rect">
            <a:avLst/>
          </a:prstGeom>
        </p:spPr>
      </p:pic>
      <p:pic>
        <p:nvPicPr>
          <p:cNvPr id="7" name="Image 6">
            <a:extLst>
              <a:ext uri="{FF2B5EF4-FFF2-40B4-BE49-F238E27FC236}">
                <a16:creationId xmlns:a16="http://schemas.microsoft.com/office/drawing/2014/main" id="{316219C1-44B5-2B1D-CBCF-88C5C9CCC4F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920056" y="0"/>
            <a:ext cx="2483768" cy="3458107"/>
          </a:xfrm>
          <a:prstGeom prst="rect">
            <a:avLst/>
          </a:prstGeom>
        </p:spPr>
      </p:pic>
      <p:pic>
        <p:nvPicPr>
          <p:cNvPr id="9" name="Image 8">
            <a:extLst>
              <a:ext uri="{FF2B5EF4-FFF2-40B4-BE49-F238E27FC236}">
                <a16:creationId xmlns:a16="http://schemas.microsoft.com/office/drawing/2014/main" id="{7117CDCD-DD1F-006C-EA90-6B83CB68EA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907769" y="3399892"/>
            <a:ext cx="2483768" cy="3458107"/>
          </a:xfrm>
          <a:prstGeom prst="rect">
            <a:avLst/>
          </a:prstGeom>
        </p:spPr>
      </p:pic>
    </p:spTree>
    <p:extLst>
      <p:ext uri="{BB962C8B-B14F-4D97-AF65-F5344CB8AC3E}">
        <p14:creationId xmlns:p14="http://schemas.microsoft.com/office/powerpoint/2010/main" val="353871104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lum bright="10000"/>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b="17481"/>
          <a:stretch/>
        </p:blipFill>
        <p:spPr>
          <a:xfrm>
            <a:off x="2214072" y="1700807"/>
            <a:ext cx="4799989" cy="5157192"/>
          </a:xfrm>
          <a:prstGeom prst="rect">
            <a:avLst/>
          </a:prstGeom>
        </p:spPr>
      </p:pic>
      <p:pic>
        <p:nvPicPr>
          <p:cNvPr id="6" name="Image 5">
            <a:extLst>
              <a:ext uri="{FF2B5EF4-FFF2-40B4-BE49-F238E27FC236}">
                <a16:creationId xmlns:a16="http://schemas.microsoft.com/office/drawing/2014/main" id="{FA2A28BD-866C-D0C3-4D24-220C27F560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936" y="2780928"/>
            <a:ext cx="2483768" cy="3458107"/>
          </a:xfrm>
          <a:prstGeom prst="rect">
            <a:avLst/>
          </a:prstGeom>
        </p:spPr>
      </p:pic>
      <p:pic>
        <p:nvPicPr>
          <p:cNvPr id="7" name="Image 6">
            <a:extLst>
              <a:ext uri="{FF2B5EF4-FFF2-40B4-BE49-F238E27FC236}">
                <a16:creationId xmlns:a16="http://schemas.microsoft.com/office/drawing/2014/main" id="{316219C1-44B5-2B1D-CBCF-88C5C9CCC4F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920056" y="0"/>
            <a:ext cx="2483767" cy="3458107"/>
          </a:xfrm>
          <a:prstGeom prst="rect">
            <a:avLst/>
          </a:prstGeom>
        </p:spPr>
      </p:pic>
      <p:pic>
        <p:nvPicPr>
          <p:cNvPr id="9" name="Image 8">
            <a:extLst>
              <a:ext uri="{FF2B5EF4-FFF2-40B4-BE49-F238E27FC236}">
                <a16:creationId xmlns:a16="http://schemas.microsoft.com/office/drawing/2014/main" id="{7117CDCD-DD1F-006C-EA90-6B83CB68EA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907769" y="3399892"/>
            <a:ext cx="2483767" cy="3458107"/>
          </a:xfrm>
          <a:prstGeom prst="rect">
            <a:avLst/>
          </a:prstGeom>
        </p:spPr>
      </p:pic>
      <p:sp>
        <p:nvSpPr>
          <p:cNvPr id="2" name="Triangle isocèle 1">
            <a:extLst>
              <a:ext uri="{FF2B5EF4-FFF2-40B4-BE49-F238E27FC236}">
                <a16:creationId xmlns:a16="http://schemas.microsoft.com/office/drawing/2014/main" id="{2E3F7BBF-0EEF-7CE3-EB3B-C8EF52D59B83}"/>
              </a:ext>
            </a:extLst>
          </p:cNvPr>
          <p:cNvSpPr/>
          <p:nvPr/>
        </p:nvSpPr>
        <p:spPr bwMode="auto">
          <a:xfrm>
            <a:off x="3137903" y="2881281"/>
            <a:ext cx="2952328" cy="2282776"/>
          </a:xfrm>
          <a:prstGeom prst="triangle">
            <a:avLst/>
          </a:prstGeom>
          <a:noFill/>
          <a:ln w="76200">
            <a:solidFill>
              <a:srgbClr val="00B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2195277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576" y="1556792"/>
            <a:ext cx="7656587" cy="4158208"/>
          </a:xfrm>
        </p:spPr>
        <p:txBody>
          <a:bodyPr/>
          <a:lstStyle/>
          <a:p>
            <a:r>
              <a:rPr lang="fr-CH" sz="3600" dirty="0">
                <a:solidFill>
                  <a:srgbClr val="FF0000"/>
                </a:solidFill>
                <a:effectLst>
                  <a:outerShdw blurRad="38100" dist="38100" dir="2700000" algn="tl">
                    <a:srgbClr val="000000">
                      <a:alpha val="43137"/>
                    </a:srgbClr>
                  </a:outerShdw>
                </a:effectLst>
              </a:rPr>
              <a:t>Mon Seigneur et mon Dieu,</a:t>
            </a:r>
          </a:p>
          <a:p>
            <a:r>
              <a:rPr lang="fr-CH" dirty="0"/>
              <a:t>enlève de moi tout ce </a:t>
            </a:r>
          </a:p>
          <a:p>
            <a:r>
              <a:rPr lang="fr-CH" dirty="0"/>
              <a:t>qui m’éloigne de toi.</a:t>
            </a:r>
          </a:p>
          <a:p>
            <a:r>
              <a:rPr lang="fr-CH" dirty="0"/>
              <a:t> </a:t>
            </a:r>
          </a:p>
          <a:p>
            <a:r>
              <a:rPr lang="fr-CH" sz="3600" dirty="0">
                <a:solidFill>
                  <a:srgbClr val="FF0000"/>
                </a:solidFill>
                <a:effectLst>
                  <a:outerShdw blurRad="38100" dist="38100" dir="2700000" algn="tl">
                    <a:srgbClr val="000000">
                      <a:alpha val="43137"/>
                    </a:srgbClr>
                  </a:outerShdw>
                </a:effectLst>
              </a:rPr>
              <a:t>Mon Seigneur et mon Dieu,</a:t>
            </a:r>
          </a:p>
          <a:p>
            <a:r>
              <a:rPr lang="fr-CH" dirty="0"/>
              <a:t>donne-moi tout ce qui me pousse vers toi.</a:t>
            </a:r>
          </a:p>
          <a:p>
            <a:r>
              <a:rPr lang="fr-CH" dirty="0"/>
              <a:t> </a:t>
            </a:r>
          </a:p>
          <a:p>
            <a:r>
              <a:rPr lang="fr-CH" sz="3600" dirty="0">
                <a:solidFill>
                  <a:srgbClr val="FF0000"/>
                </a:solidFill>
                <a:effectLst>
                  <a:outerShdw blurRad="38100" dist="38100" dir="2700000" algn="tl">
                    <a:srgbClr val="000000">
                      <a:alpha val="43137"/>
                    </a:srgbClr>
                  </a:outerShdw>
                </a:effectLst>
              </a:rPr>
              <a:t>Mon Seigneur et mon Dieu,</a:t>
            </a:r>
          </a:p>
          <a:p>
            <a:r>
              <a:rPr lang="fr-CH" dirty="0"/>
              <a:t>Prends-moi à moi-même </a:t>
            </a:r>
          </a:p>
          <a:p>
            <a:r>
              <a:rPr lang="fr-CH" dirty="0"/>
              <a:t>Et </a:t>
            </a:r>
            <a:r>
              <a:rPr lang="fr-CH" dirty="0" err="1"/>
              <a:t>ndonne</a:t>
            </a:r>
            <a:r>
              <a:rPr lang="fr-CH" dirty="0"/>
              <a:t>-moi tout entier en toi.</a:t>
            </a:r>
          </a:p>
        </p:txBody>
      </p:sp>
      <p:sp>
        <p:nvSpPr>
          <p:cNvPr id="4" name="Text Placeholder 3"/>
          <p:cNvSpPr>
            <a:spLocks noGrp="1"/>
          </p:cNvSpPr>
          <p:nvPr>
            <p:ph type="body" sz="quarter" idx="10"/>
          </p:nvPr>
        </p:nvSpPr>
        <p:spPr>
          <a:xfrm>
            <a:off x="34142" y="260648"/>
            <a:ext cx="9144000" cy="1384994"/>
          </a:xfrm>
        </p:spPr>
        <p:txBody>
          <a:bodyPr/>
          <a:lstStyle/>
          <a:p>
            <a:pPr algn="ctr"/>
            <a:r>
              <a:rPr lang="en-US" sz="9000" noProof="1"/>
              <a:t>Prière</a:t>
            </a:r>
          </a:p>
        </p:txBody>
      </p:sp>
    </p:spTree>
    <p:extLst>
      <p:ext uri="{BB962C8B-B14F-4D97-AF65-F5344CB8AC3E}">
        <p14:creationId xmlns:p14="http://schemas.microsoft.com/office/powerpoint/2010/main" val="107629315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 y="69851"/>
            <a:ext cx="9144000" cy="584775"/>
          </a:xfrm>
          <a:prstGeom prst="rect">
            <a:avLst/>
          </a:prstGeom>
          <a:noFill/>
        </p:spPr>
        <p:txBody>
          <a:bodyPr wrap="square" rtlCol="0">
            <a:spAutoFit/>
          </a:bodyPr>
          <a:lstStyle/>
          <a:p>
            <a:pPr algn="ctr"/>
            <a:r>
              <a:rPr lang="fr-CH" sz="3200" b="1" dirty="0">
                <a:effectLst>
                  <a:outerShdw blurRad="38100" dist="38100" dir="2700000" algn="tl">
                    <a:srgbClr val="000000">
                      <a:alpha val="43137"/>
                    </a:srgbClr>
                  </a:outerShdw>
                </a:effectLst>
              </a:rPr>
              <a:t>Dans l’Eglise surtout connu</a:t>
            </a:r>
          </a:p>
        </p:txBody>
      </p:sp>
      <p:sp>
        <p:nvSpPr>
          <p:cNvPr id="13" name="ZoneTexte 12"/>
          <p:cNvSpPr txBox="1"/>
          <p:nvPr/>
        </p:nvSpPr>
        <p:spPr>
          <a:xfrm>
            <a:off x="2555776" y="1217966"/>
            <a:ext cx="1944216" cy="2308324"/>
          </a:xfrm>
          <a:prstGeom prst="rect">
            <a:avLst/>
          </a:prstGeom>
          <a:noFill/>
        </p:spPr>
        <p:txBody>
          <a:bodyPr wrap="square" rtlCol="0">
            <a:spAutoFit/>
          </a:bodyPr>
          <a:lstStyle/>
          <a:p>
            <a:r>
              <a:rPr lang="fr-CH" sz="2400" b="1" dirty="0">
                <a:effectLst>
                  <a:outerShdw blurRad="38100" dist="38100" dir="2700000" algn="tl">
                    <a:srgbClr val="000000">
                      <a:alpha val="43137"/>
                    </a:srgbClr>
                  </a:outerShdw>
                </a:effectLst>
              </a:rPr>
              <a:t>Pierre</a:t>
            </a:r>
          </a:p>
          <a:p>
            <a:r>
              <a:rPr lang="fr-CH" sz="2400" b="1" dirty="0">
                <a:solidFill>
                  <a:srgbClr val="FF0000"/>
                </a:solidFill>
                <a:effectLst>
                  <a:outerShdw blurRad="38100" dist="38100" dir="2700000" algn="tl">
                    <a:srgbClr val="000000">
                      <a:alpha val="43137"/>
                    </a:srgbClr>
                  </a:outerShdw>
                </a:effectLst>
              </a:rPr>
              <a:t>La hiérarchie</a:t>
            </a:r>
            <a:r>
              <a:rPr lang="fr-CH" sz="2400" b="1" dirty="0">
                <a:effectLst>
                  <a:outerShdw blurRad="38100" dist="38100" dir="2700000" algn="tl">
                    <a:srgbClr val="000000">
                      <a:alpha val="43137"/>
                    </a:srgbClr>
                  </a:outerShdw>
                </a:effectLst>
              </a:rPr>
              <a:t>: </a:t>
            </a:r>
          </a:p>
          <a:p>
            <a:endParaRPr lang="fr-CH" sz="2400" b="1" dirty="0">
              <a:effectLst>
                <a:outerShdw blurRad="38100" dist="38100" dir="2700000" algn="tl">
                  <a:srgbClr val="000000">
                    <a:alpha val="43137"/>
                  </a:srgbClr>
                </a:outerShdw>
              </a:effectLst>
            </a:endParaRPr>
          </a:p>
          <a:p>
            <a:r>
              <a:rPr lang="fr-CH" sz="2400" b="1" dirty="0">
                <a:effectLst>
                  <a:outerShdw blurRad="38100" dist="38100" dir="2700000" algn="tl">
                    <a:srgbClr val="000000">
                      <a:alpha val="43137"/>
                    </a:srgbClr>
                  </a:outerShdw>
                </a:effectLst>
              </a:rPr>
              <a:t>Pierre doit apprendre la miséricorde</a:t>
            </a:r>
          </a:p>
        </p:txBody>
      </p:sp>
      <p:sp>
        <p:nvSpPr>
          <p:cNvPr id="16" name="ZoneTexte 15"/>
          <p:cNvSpPr txBox="1"/>
          <p:nvPr/>
        </p:nvSpPr>
        <p:spPr>
          <a:xfrm>
            <a:off x="4499992" y="1124744"/>
            <a:ext cx="2014932" cy="4524315"/>
          </a:xfrm>
          <a:prstGeom prst="rect">
            <a:avLst/>
          </a:prstGeom>
          <a:noFill/>
        </p:spPr>
        <p:txBody>
          <a:bodyPr wrap="square" rtlCol="0">
            <a:spAutoFit/>
          </a:bodyPr>
          <a:lstStyle/>
          <a:p>
            <a:r>
              <a:rPr lang="fr-CH" sz="2400" b="1" dirty="0">
                <a:effectLst>
                  <a:outerShdw blurRad="38100" dist="38100" dir="2700000" algn="tl">
                    <a:srgbClr val="000000">
                      <a:alpha val="43137"/>
                    </a:srgbClr>
                  </a:outerShdw>
                </a:effectLst>
              </a:rPr>
              <a:t>Jacques</a:t>
            </a:r>
          </a:p>
          <a:p>
            <a:r>
              <a:rPr lang="fr-CH" sz="2400" b="1" dirty="0">
                <a:solidFill>
                  <a:schemeClr val="accent4"/>
                </a:solidFill>
                <a:effectLst>
                  <a:outerShdw blurRad="38100" dist="38100" dir="2700000" algn="tl">
                    <a:srgbClr val="000000">
                      <a:alpha val="43137"/>
                    </a:srgbClr>
                  </a:outerShdw>
                </a:effectLst>
              </a:rPr>
              <a:t>l’institution l’organisation </a:t>
            </a:r>
          </a:p>
          <a:p>
            <a:endParaRPr lang="fr-CH" sz="2400" b="1" dirty="0">
              <a:solidFill>
                <a:schemeClr val="accent4"/>
              </a:solidFill>
              <a:effectLst>
                <a:outerShdw blurRad="38100" dist="38100" dir="2700000" algn="tl">
                  <a:srgbClr val="000000">
                    <a:alpha val="43137"/>
                  </a:srgbClr>
                </a:outerShdw>
              </a:effectLst>
            </a:endParaRPr>
          </a:p>
          <a:p>
            <a:r>
              <a:rPr lang="fr-CH" sz="2400" b="1" dirty="0">
                <a:effectLst>
                  <a:outerShdw blurRad="38100" dist="38100" dir="2700000" algn="tl">
                    <a:srgbClr val="000000">
                      <a:alpha val="43137"/>
                    </a:srgbClr>
                  </a:outerShdw>
                </a:effectLst>
              </a:rPr>
              <a:t>Jacques doit apprendre le sens de la croix =&gt; obéissance dans la liberté</a:t>
            </a:r>
          </a:p>
          <a:p>
            <a:r>
              <a:rPr lang="fr-CH" sz="2400" b="1" dirty="0">
                <a:effectLst>
                  <a:outerShdw blurRad="38100" dist="38100" dir="2700000" algn="tl">
                    <a:srgbClr val="000000">
                      <a:alpha val="43137"/>
                    </a:srgbClr>
                  </a:outerShdw>
                </a:effectLst>
              </a:rPr>
              <a:t>Organisation dans l’Esprit</a:t>
            </a:r>
          </a:p>
        </p:txBody>
      </p:sp>
      <p:pic>
        <p:nvPicPr>
          <p:cNvPr id="3" name="Image 2" descr="Une image contenant croquis, dessin, illustration, Dessin au trait&#10;&#10;Description générée automatiquement">
            <a:extLst>
              <a:ext uri="{FF2B5EF4-FFF2-40B4-BE49-F238E27FC236}">
                <a16:creationId xmlns:a16="http://schemas.microsoft.com/office/drawing/2014/main" id="{CB1A70A0-84AA-E9CD-CB26-F8527D64F7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735"/>
            <a:ext cx="2483768" cy="3458108"/>
          </a:xfrm>
          <a:prstGeom prst="rect">
            <a:avLst/>
          </a:prstGeom>
        </p:spPr>
      </p:pic>
      <p:pic>
        <p:nvPicPr>
          <p:cNvPr id="6" name="Image 5">
            <a:extLst>
              <a:ext uri="{FF2B5EF4-FFF2-40B4-BE49-F238E27FC236}">
                <a16:creationId xmlns:a16="http://schemas.microsoft.com/office/drawing/2014/main" id="{99F283CA-E38C-9081-5787-B934D0F1C8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29401" y="1184564"/>
            <a:ext cx="2483768" cy="3458107"/>
          </a:xfrm>
          <a:prstGeom prst="rect">
            <a:avLst/>
          </a:prstGeom>
        </p:spPr>
      </p:pic>
    </p:spTree>
    <p:extLst>
      <p:ext uri="{BB962C8B-B14F-4D97-AF65-F5344CB8AC3E}">
        <p14:creationId xmlns:p14="http://schemas.microsoft.com/office/powerpoint/2010/main" val="205987319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 y="69851"/>
            <a:ext cx="9144000" cy="584775"/>
          </a:xfrm>
          <a:prstGeom prst="rect">
            <a:avLst/>
          </a:prstGeom>
          <a:noFill/>
        </p:spPr>
        <p:txBody>
          <a:bodyPr wrap="square" rtlCol="0">
            <a:spAutoFit/>
          </a:bodyPr>
          <a:lstStyle/>
          <a:p>
            <a:pPr algn="ctr"/>
            <a:r>
              <a:rPr lang="fr-CH" sz="3200" b="1" dirty="0">
                <a:effectLst>
                  <a:outerShdw blurRad="38100" dist="38100" dir="2700000" algn="tl">
                    <a:srgbClr val="000000">
                      <a:alpha val="43137"/>
                    </a:srgbClr>
                  </a:outerShdw>
                </a:effectLst>
              </a:rPr>
              <a:t>Dans l’Eglise mal ou méconnu</a:t>
            </a:r>
          </a:p>
        </p:txBody>
      </p:sp>
      <p:sp>
        <p:nvSpPr>
          <p:cNvPr id="13" name="ZoneTexte 12"/>
          <p:cNvSpPr txBox="1"/>
          <p:nvPr/>
        </p:nvSpPr>
        <p:spPr>
          <a:xfrm>
            <a:off x="2447663" y="1187030"/>
            <a:ext cx="2304256" cy="4154984"/>
          </a:xfrm>
          <a:prstGeom prst="rect">
            <a:avLst/>
          </a:prstGeom>
          <a:noFill/>
        </p:spPr>
        <p:txBody>
          <a:bodyPr wrap="square" rtlCol="0">
            <a:spAutoFit/>
          </a:bodyPr>
          <a:lstStyle/>
          <a:p>
            <a:r>
              <a:rPr lang="fr-CH" sz="2400" b="1" dirty="0">
                <a:effectLst>
                  <a:outerShdw blurRad="38100" dist="38100" dir="2700000" algn="tl">
                    <a:srgbClr val="000000">
                      <a:alpha val="43137"/>
                    </a:srgbClr>
                  </a:outerShdw>
                </a:effectLst>
              </a:rPr>
              <a:t>Paul</a:t>
            </a:r>
          </a:p>
          <a:p>
            <a:r>
              <a:rPr lang="fr-CH" sz="2400" b="1" dirty="0">
                <a:solidFill>
                  <a:srgbClr val="FFC000"/>
                </a:solidFill>
                <a:effectLst>
                  <a:outerShdw blurRad="38100" dist="38100" dir="2700000" algn="tl">
                    <a:srgbClr val="000000">
                      <a:alpha val="43137"/>
                    </a:srgbClr>
                  </a:outerShdw>
                </a:effectLst>
              </a:rPr>
              <a:t>L’aspect charismatique</a:t>
            </a:r>
          </a:p>
          <a:p>
            <a:r>
              <a:rPr lang="fr-CH" sz="2400" b="1" dirty="0">
                <a:solidFill>
                  <a:srgbClr val="FFC000"/>
                </a:solidFill>
                <a:effectLst>
                  <a:outerShdw blurRad="38100" dist="38100" dir="2700000" algn="tl">
                    <a:srgbClr val="000000">
                      <a:alpha val="43137"/>
                    </a:srgbClr>
                  </a:outerShdw>
                </a:effectLst>
              </a:rPr>
              <a:t>L’évangélisation </a:t>
            </a:r>
          </a:p>
          <a:p>
            <a:endParaRPr lang="fr-CH" sz="2400" b="1" dirty="0">
              <a:effectLst>
                <a:outerShdw blurRad="38100" dist="38100" dir="2700000" algn="tl">
                  <a:srgbClr val="000000">
                    <a:alpha val="43137"/>
                  </a:srgbClr>
                </a:outerShdw>
              </a:effectLst>
            </a:endParaRPr>
          </a:p>
          <a:p>
            <a:r>
              <a:rPr lang="fr-CH" sz="2400" b="1" dirty="0">
                <a:effectLst>
                  <a:outerShdw blurRad="38100" dist="38100" dir="2700000" algn="tl">
                    <a:srgbClr val="000000">
                      <a:alpha val="43137"/>
                    </a:srgbClr>
                  </a:outerShdw>
                </a:effectLst>
              </a:rPr>
              <a:t>Paul nous apprend les charismes et nous encourage  à l’évangélisation</a:t>
            </a:r>
          </a:p>
        </p:txBody>
      </p:sp>
      <p:sp>
        <p:nvSpPr>
          <p:cNvPr id="16" name="ZoneTexte 15"/>
          <p:cNvSpPr txBox="1"/>
          <p:nvPr/>
        </p:nvSpPr>
        <p:spPr>
          <a:xfrm>
            <a:off x="4644008" y="1124744"/>
            <a:ext cx="1870916" cy="4893647"/>
          </a:xfrm>
          <a:prstGeom prst="rect">
            <a:avLst/>
          </a:prstGeom>
          <a:noFill/>
        </p:spPr>
        <p:txBody>
          <a:bodyPr wrap="square" rtlCol="0">
            <a:spAutoFit/>
          </a:bodyPr>
          <a:lstStyle/>
          <a:p>
            <a:r>
              <a:rPr lang="fr-CH" sz="2400" b="1" dirty="0">
                <a:effectLst>
                  <a:outerShdw blurRad="38100" dist="38100" dir="2700000" algn="tl">
                    <a:srgbClr val="000000">
                      <a:alpha val="43137"/>
                    </a:srgbClr>
                  </a:outerShdw>
                </a:effectLst>
              </a:rPr>
              <a:t>Jean</a:t>
            </a:r>
          </a:p>
          <a:p>
            <a:r>
              <a:rPr lang="fr-CH" sz="2400" b="1" dirty="0">
                <a:solidFill>
                  <a:srgbClr val="FFFF00"/>
                </a:solidFill>
                <a:effectLst>
                  <a:outerShdw blurRad="38100" dist="38100" dir="2700000" algn="tl">
                    <a:srgbClr val="000000">
                      <a:alpha val="43137"/>
                    </a:srgbClr>
                  </a:outerShdw>
                </a:effectLst>
              </a:rPr>
              <a:t>L’aspect mystique</a:t>
            </a:r>
          </a:p>
          <a:p>
            <a:r>
              <a:rPr lang="fr-CH" sz="2400" b="1" dirty="0">
                <a:solidFill>
                  <a:srgbClr val="FFFF00"/>
                </a:solidFill>
                <a:effectLst>
                  <a:outerShdw blurRad="38100" dist="38100" dir="2700000" algn="tl">
                    <a:srgbClr val="000000">
                      <a:alpha val="43137"/>
                    </a:srgbClr>
                  </a:outerShdw>
                </a:effectLst>
              </a:rPr>
              <a:t>L’intériorité</a:t>
            </a:r>
          </a:p>
          <a:p>
            <a:endParaRPr lang="fr-CH" sz="2400" b="1" dirty="0">
              <a:solidFill>
                <a:srgbClr val="FFFF00"/>
              </a:solidFill>
              <a:effectLst>
                <a:outerShdw blurRad="38100" dist="38100" dir="2700000" algn="tl">
                  <a:srgbClr val="000000">
                    <a:alpha val="43137"/>
                  </a:srgbClr>
                </a:outerShdw>
              </a:effectLst>
            </a:endParaRPr>
          </a:p>
          <a:p>
            <a:r>
              <a:rPr lang="fr-CH" sz="2400" b="1" dirty="0">
                <a:effectLst>
                  <a:outerShdw blurRad="38100" dist="38100" dir="2700000" algn="tl">
                    <a:srgbClr val="000000">
                      <a:alpha val="43137"/>
                    </a:srgbClr>
                  </a:outerShdw>
                </a:effectLst>
              </a:rPr>
              <a:t>Jean nous apprend le mystère du corps du Christ = l’Eglise et nous invite à l’intériorité</a:t>
            </a:r>
          </a:p>
        </p:txBody>
      </p:sp>
      <p:pic>
        <p:nvPicPr>
          <p:cNvPr id="3" name="Image 2">
            <a:extLst>
              <a:ext uri="{FF2B5EF4-FFF2-40B4-BE49-F238E27FC236}">
                <a16:creationId xmlns:a16="http://schemas.microsoft.com/office/drawing/2014/main" id="{CB1A70A0-84AA-E9CD-CB26-F8527D64F7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052735"/>
            <a:ext cx="2483768" cy="3458107"/>
          </a:xfrm>
          <a:prstGeom prst="rect">
            <a:avLst/>
          </a:prstGeom>
        </p:spPr>
      </p:pic>
      <p:pic>
        <p:nvPicPr>
          <p:cNvPr id="6" name="Image 5">
            <a:extLst>
              <a:ext uri="{FF2B5EF4-FFF2-40B4-BE49-F238E27FC236}">
                <a16:creationId xmlns:a16="http://schemas.microsoft.com/office/drawing/2014/main" id="{99F283CA-E38C-9081-5787-B934D0F1C8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29401" y="1184564"/>
            <a:ext cx="2483767" cy="3458107"/>
          </a:xfrm>
          <a:prstGeom prst="rect">
            <a:avLst/>
          </a:prstGeom>
        </p:spPr>
      </p:pic>
    </p:spTree>
    <p:extLst>
      <p:ext uri="{BB962C8B-B14F-4D97-AF65-F5344CB8AC3E}">
        <p14:creationId xmlns:p14="http://schemas.microsoft.com/office/powerpoint/2010/main" val="201976335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 y="69851"/>
            <a:ext cx="9144000" cy="584775"/>
          </a:xfrm>
          <a:prstGeom prst="rect">
            <a:avLst/>
          </a:prstGeom>
          <a:noFill/>
        </p:spPr>
        <p:txBody>
          <a:bodyPr wrap="square" rtlCol="0">
            <a:spAutoFit/>
          </a:bodyPr>
          <a:lstStyle/>
          <a:p>
            <a:pPr algn="ctr"/>
            <a:r>
              <a:rPr lang="fr-CH" sz="3200" b="1" dirty="0">
                <a:effectLst>
                  <a:outerShdw blurRad="38100" dist="38100" dir="2700000" algn="tl">
                    <a:srgbClr val="000000">
                      <a:alpha val="43137"/>
                    </a:srgbClr>
                  </a:outerShdw>
                </a:effectLst>
              </a:rPr>
              <a:t>Deux figures féminines essentielles</a:t>
            </a:r>
          </a:p>
        </p:txBody>
      </p:sp>
      <p:sp>
        <p:nvSpPr>
          <p:cNvPr id="13" name="ZoneTexte 12"/>
          <p:cNvSpPr txBox="1"/>
          <p:nvPr/>
        </p:nvSpPr>
        <p:spPr>
          <a:xfrm>
            <a:off x="2447663" y="1187030"/>
            <a:ext cx="2304256" cy="5262979"/>
          </a:xfrm>
          <a:prstGeom prst="rect">
            <a:avLst/>
          </a:prstGeom>
          <a:noFill/>
        </p:spPr>
        <p:txBody>
          <a:bodyPr wrap="square" rtlCol="0">
            <a:spAutoFit/>
          </a:bodyPr>
          <a:lstStyle/>
          <a:p>
            <a:r>
              <a:rPr lang="fr-CH" sz="2400" b="1" dirty="0">
                <a:effectLst>
                  <a:outerShdw blurRad="38100" dist="38100" dir="2700000" algn="tl">
                    <a:srgbClr val="000000">
                      <a:alpha val="43137"/>
                    </a:srgbClr>
                  </a:outerShdw>
                </a:effectLst>
              </a:rPr>
              <a:t>Marie-Madeleine</a:t>
            </a:r>
          </a:p>
          <a:p>
            <a:r>
              <a:rPr lang="fr-CH" sz="2400" b="1" dirty="0">
                <a:effectLst>
                  <a:outerShdw blurRad="38100" dist="38100" dir="2700000" algn="tl">
                    <a:srgbClr val="000000">
                      <a:alpha val="43137"/>
                    </a:srgbClr>
                  </a:outerShdw>
                </a:effectLst>
              </a:rPr>
              <a:t>Modèle du disciple – le discernement</a:t>
            </a:r>
          </a:p>
          <a:p>
            <a:endParaRPr lang="fr-CH" sz="2400" b="1" dirty="0">
              <a:effectLst>
                <a:outerShdw blurRad="38100" dist="38100" dir="2700000" algn="tl">
                  <a:srgbClr val="000000">
                    <a:alpha val="43137"/>
                  </a:srgbClr>
                </a:outerShdw>
              </a:effectLst>
            </a:endParaRPr>
          </a:p>
          <a:p>
            <a:r>
              <a:rPr lang="fr-CH" sz="2400" b="1" dirty="0">
                <a:effectLst>
                  <a:outerShdw blurRad="38100" dist="38100" dir="2700000" algn="tl">
                    <a:srgbClr val="000000">
                      <a:alpha val="43137"/>
                    </a:srgbClr>
                  </a:outerShdw>
                </a:effectLst>
              </a:rPr>
              <a:t>Marie-Madeleine comme 1</a:t>
            </a:r>
            <a:r>
              <a:rPr lang="fr-CH" sz="2400" b="1" baseline="30000" dirty="0">
                <a:effectLst>
                  <a:outerShdw blurRad="38100" dist="38100" dir="2700000" algn="tl">
                    <a:srgbClr val="000000">
                      <a:alpha val="43137"/>
                    </a:srgbClr>
                  </a:outerShdw>
                </a:effectLst>
              </a:rPr>
              <a:t>ère</a:t>
            </a:r>
            <a:r>
              <a:rPr lang="fr-CH" sz="2400" b="1" dirty="0">
                <a:effectLst>
                  <a:outerShdw blurRad="38100" dist="38100" dir="2700000" algn="tl">
                    <a:srgbClr val="000000">
                      <a:alpha val="43137"/>
                    </a:srgbClr>
                  </a:outerShdw>
                </a:effectLst>
              </a:rPr>
              <a:t> disciple nous apprend le vrai discernement faire la volonté d’amour du Père</a:t>
            </a:r>
          </a:p>
        </p:txBody>
      </p:sp>
      <p:sp>
        <p:nvSpPr>
          <p:cNvPr id="16" name="ZoneTexte 15"/>
          <p:cNvSpPr txBox="1"/>
          <p:nvPr/>
        </p:nvSpPr>
        <p:spPr>
          <a:xfrm>
            <a:off x="4644008" y="1124744"/>
            <a:ext cx="1870916" cy="4524315"/>
          </a:xfrm>
          <a:prstGeom prst="rect">
            <a:avLst/>
          </a:prstGeom>
          <a:noFill/>
        </p:spPr>
        <p:txBody>
          <a:bodyPr wrap="square" rtlCol="0">
            <a:spAutoFit/>
          </a:bodyPr>
          <a:lstStyle/>
          <a:p>
            <a:r>
              <a:rPr lang="fr-CH" sz="2400" b="1" dirty="0">
                <a:effectLst>
                  <a:outerShdw blurRad="38100" dist="38100" dir="2700000" algn="tl">
                    <a:srgbClr val="000000">
                      <a:alpha val="43137"/>
                    </a:srgbClr>
                  </a:outerShdw>
                </a:effectLst>
              </a:rPr>
              <a:t>Marie</a:t>
            </a:r>
          </a:p>
          <a:p>
            <a:r>
              <a:rPr lang="fr-CH" sz="2400" b="1" dirty="0">
                <a:solidFill>
                  <a:srgbClr val="00B0F0"/>
                </a:solidFill>
                <a:effectLst>
                  <a:outerShdw blurRad="38100" dist="38100" dir="2700000" algn="tl">
                    <a:srgbClr val="000000">
                      <a:alpha val="43137"/>
                    </a:srgbClr>
                  </a:outerShdw>
                </a:effectLst>
              </a:rPr>
              <a:t>Modèle de l’Eglise</a:t>
            </a:r>
          </a:p>
          <a:p>
            <a:endParaRPr lang="fr-CH" sz="2400" b="1" dirty="0">
              <a:solidFill>
                <a:srgbClr val="FFFF00"/>
              </a:solidFill>
              <a:effectLst>
                <a:outerShdw blurRad="38100" dist="38100" dir="2700000" algn="tl">
                  <a:srgbClr val="000000">
                    <a:alpha val="43137"/>
                  </a:srgbClr>
                </a:outerShdw>
              </a:effectLst>
            </a:endParaRPr>
          </a:p>
          <a:p>
            <a:r>
              <a:rPr lang="fr-CH" sz="2400" b="1" dirty="0">
                <a:effectLst>
                  <a:outerShdw blurRad="38100" dist="38100" dir="2700000" algn="tl">
                    <a:srgbClr val="000000">
                      <a:alpha val="43137"/>
                    </a:srgbClr>
                  </a:outerShdw>
                </a:effectLst>
              </a:rPr>
              <a:t>Marie par son oui total nous apprend à souscrire librement à la volonté de Dieu en tout.</a:t>
            </a:r>
          </a:p>
        </p:txBody>
      </p:sp>
      <p:pic>
        <p:nvPicPr>
          <p:cNvPr id="3" name="Image 2">
            <a:extLst>
              <a:ext uri="{FF2B5EF4-FFF2-40B4-BE49-F238E27FC236}">
                <a16:creationId xmlns:a16="http://schemas.microsoft.com/office/drawing/2014/main" id="{CB1A70A0-84AA-E9CD-CB26-F8527D64F7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052735"/>
            <a:ext cx="2483768" cy="3458107"/>
          </a:xfrm>
          <a:prstGeom prst="rect">
            <a:avLst/>
          </a:prstGeom>
        </p:spPr>
      </p:pic>
      <p:pic>
        <p:nvPicPr>
          <p:cNvPr id="6" name="Image 5">
            <a:extLst>
              <a:ext uri="{FF2B5EF4-FFF2-40B4-BE49-F238E27FC236}">
                <a16:creationId xmlns:a16="http://schemas.microsoft.com/office/drawing/2014/main" id="{99F283CA-E38C-9081-5787-B934D0F1C8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29401" y="1184564"/>
            <a:ext cx="2483767" cy="3458107"/>
          </a:xfrm>
          <a:prstGeom prst="rect">
            <a:avLst/>
          </a:prstGeom>
        </p:spPr>
      </p:pic>
    </p:spTree>
    <p:extLst>
      <p:ext uri="{BB962C8B-B14F-4D97-AF65-F5344CB8AC3E}">
        <p14:creationId xmlns:p14="http://schemas.microsoft.com/office/powerpoint/2010/main" val="140126909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lum bright="10000"/>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b="17481"/>
          <a:stretch/>
        </p:blipFill>
        <p:spPr>
          <a:xfrm>
            <a:off x="0" y="11832"/>
            <a:ext cx="5258119" cy="5649416"/>
          </a:xfrm>
          <a:prstGeom prst="rect">
            <a:avLst/>
          </a:prstGeom>
        </p:spPr>
      </p:pic>
      <p:sp>
        <p:nvSpPr>
          <p:cNvPr id="2" name="ZoneTexte 1"/>
          <p:cNvSpPr txBox="1"/>
          <p:nvPr/>
        </p:nvSpPr>
        <p:spPr>
          <a:xfrm>
            <a:off x="5327576" y="188640"/>
            <a:ext cx="3564904" cy="6740307"/>
          </a:xfrm>
          <a:prstGeom prst="rect">
            <a:avLst/>
          </a:prstGeom>
          <a:noFill/>
        </p:spPr>
        <p:txBody>
          <a:bodyPr wrap="square" rtlCol="0">
            <a:spAutoFit/>
          </a:bodyPr>
          <a:lstStyle/>
          <a:p>
            <a:r>
              <a:rPr lang="fr-CH" sz="2400" b="1" dirty="0">
                <a:effectLst>
                  <a:outerShdw blurRad="38100" dist="38100" dir="2700000" algn="tl">
                    <a:srgbClr val="000000">
                      <a:alpha val="43137"/>
                    </a:srgbClr>
                  </a:outerShdw>
                </a:effectLst>
              </a:rPr>
              <a:t>Les 6 médaillons forment </a:t>
            </a:r>
            <a:r>
              <a:rPr lang="fr-CH" sz="2400" b="1" dirty="0">
                <a:solidFill>
                  <a:schemeClr val="bg2">
                    <a:lumMod val="75000"/>
                  </a:schemeClr>
                </a:solidFill>
                <a:effectLst>
                  <a:outerShdw blurRad="38100" dist="38100" dir="2700000" algn="tl">
                    <a:srgbClr val="000000">
                      <a:alpha val="43137"/>
                    </a:srgbClr>
                  </a:outerShdw>
                </a:effectLst>
              </a:rPr>
              <a:t>un hexagone </a:t>
            </a:r>
            <a:r>
              <a:rPr lang="fr-CH" sz="2400" b="1" dirty="0">
                <a:effectLst>
                  <a:outerShdw blurRad="38100" dist="38100" dir="2700000" algn="tl">
                    <a:srgbClr val="000000">
                      <a:alpha val="43137"/>
                    </a:srgbClr>
                  </a:outerShdw>
                </a:effectLst>
              </a:rPr>
              <a:t>: c’est le cheminement de l’homme (axe horizontal) vers Dieu </a:t>
            </a:r>
            <a:r>
              <a:rPr lang="fr-CH" sz="2400" b="1" dirty="0">
                <a:solidFill>
                  <a:srgbClr val="FF0000"/>
                </a:solidFill>
                <a:effectLst>
                  <a:outerShdw blurRad="38100" dist="38100" dir="2700000" algn="tl">
                    <a:srgbClr val="000000">
                      <a:alpha val="43137"/>
                    </a:srgbClr>
                  </a:outerShdw>
                </a:effectLst>
              </a:rPr>
              <a:t>( au centre)</a:t>
            </a:r>
          </a:p>
          <a:p>
            <a:r>
              <a:rPr lang="fr-CH" sz="2400" b="1" dirty="0">
                <a:effectLst>
                  <a:outerShdw blurRad="38100" dist="38100" dir="2700000" algn="tl">
                    <a:srgbClr val="000000">
                      <a:alpha val="43137"/>
                    </a:srgbClr>
                  </a:outerShdw>
                </a:effectLst>
              </a:rPr>
              <a:t>Qui décentre l’homme de son nombril et le recentre en Dieu (axe vertical = moyeu de la roue)</a:t>
            </a:r>
          </a:p>
          <a:p>
            <a:r>
              <a:rPr lang="fr-CH" sz="2400" b="1" dirty="0">
                <a:solidFill>
                  <a:srgbClr val="FFFF00"/>
                </a:solidFill>
                <a:effectLst>
                  <a:outerShdw blurRad="38100" dist="38100" dir="2700000" algn="tl">
                    <a:srgbClr val="000000">
                      <a:alpha val="43137"/>
                    </a:srgbClr>
                  </a:outerShdw>
                </a:effectLst>
              </a:rPr>
              <a:t>Trois rayons partent du centre,</a:t>
            </a:r>
          </a:p>
          <a:p>
            <a:r>
              <a:rPr lang="fr-CH" sz="2400" b="1" dirty="0">
                <a:solidFill>
                  <a:srgbClr val="FFC000"/>
                </a:solidFill>
                <a:effectLst>
                  <a:outerShdw blurRad="38100" dist="38100" dir="2700000" algn="tl">
                    <a:srgbClr val="000000">
                      <a:alpha val="43137"/>
                    </a:srgbClr>
                  </a:outerShdw>
                </a:effectLst>
              </a:rPr>
              <a:t>Trois rayons reviennent au centre,</a:t>
            </a:r>
          </a:p>
          <a:p>
            <a:r>
              <a:rPr lang="fr-CH" sz="2400" b="1" dirty="0">
                <a:effectLst>
                  <a:outerShdw blurRad="38100" dist="38100" dir="2700000" algn="tl">
                    <a:srgbClr val="000000">
                      <a:alpha val="43137"/>
                    </a:srgbClr>
                  </a:outerShdw>
                </a:effectLst>
              </a:rPr>
              <a:t>C’est le flux et le reflux de </a:t>
            </a:r>
            <a:r>
              <a:rPr lang="fr-CH" sz="2400" b="1" dirty="0">
                <a:solidFill>
                  <a:srgbClr val="FFC000"/>
                </a:solidFill>
                <a:effectLst>
                  <a:outerShdw blurRad="38100" dist="38100" dir="2700000" algn="tl">
                    <a:srgbClr val="000000">
                      <a:alpha val="43137"/>
                    </a:srgbClr>
                  </a:outerShdw>
                </a:effectLst>
              </a:rPr>
              <a:t>la Trinité </a:t>
            </a:r>
            <a:r>
              <a:rPr lang="fr-CH" sz="2400" b="1" dirty="0">
                <a:effectLst>
                  <a:outerShdw blurRad="38100" dist="38100" dir="2700000" algn="tl">
                    <a:srgbClr val="000000">
                      <a:alpha val="43137"/>
                    </a:srgbClr>
                  </a:outerShdw>
                </a:effectLst>
              </a:rPr>
              <a:t>en l’homme et le cosmos</a:t>
            </a:r>
          </a:p>
          <a:p>
            <a:endParaRPr lang="fr-CH" sz="2400" b="1" dirty="0">
              <a:solidFill>
                <a:srgbClr val="FFC000"/>
              </a:solidFill>
              <a:effectLst>
                <a:outerShdw blurRad="38100" dist="38100" dir="2700000" algn="tl">
                  <a:srgbClr val="000000">
                    <a:alpha val="43137"/>
                  </a:srgbClr>
                </a:outerShdw>
              </a:effectLst>
            </a:endParaRPr>
          </a:p>
          <a:p>
            <a:endParaRPr lang="fr-CH" sz="2400" dirty="0">
              <a:solidFill>
                <a:srgbClr val="FF0000"/>
              </a:solidFill>
              <a:effectLst>
                <a:outerShdw blurRad="38100" dist="38100" dir="2700000" algn="tl">
                  <a:srgbClr val="000000">
                    <a:alpha val="43137"/>
                  </a:srgbClr>
                </a:outerShdw>
              </a:effectLst>
            </a:endParaRPr>
          </a:p>
        </p:txBody>
      </p:sp>
      <p:sp>
        <p:nvSpPr>
          <p:cNvPr id="3" name="Rectangle 2"/>
          <p:cNvSpPr/>
          <p:nvPr/>
        </p:nvSpPr>
        <p:spPr bwMode="auto">
          <a:xfrm>
            <a:off x="251520" y="332656"/>
            <a:ext cx="4824536" cy="5040560"/>
          </a:xfrm>
          <a:prstGeom prst="rec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Hexagone 7"/>
          <p:cNvSpPr/>
          <p:nvPr/>
        </p:nvSpPr>
        <p:spPr bwMode="auto">
          <a:xfrm>
            <a:off x="611560" y="980728"/>
            <a:ext cx="4104456" cy="3816424"/>
          </a:xfrm>
          <a:prstGeom prst="hexagon">
            <a:avLst/>
          </a:prstGeom>
          <a:noFill/>
          <a:ln w="76200">
            <a:solidFill>
              <a:srgbClr val="0070C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14" name="Connecteur droit avec flèche 13"/>
          <p:cNvCxnSpPr/>
          <p:nvPr/>
        </p:nvCxnSpPr>
        <p:spPr>
          <a:xfrm flipH="1" flipV="1">
            <a:off x="1794879" y="3789041"/>
            <a:ext cx="544873" cy="4320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riangle isocèle 14"/>
          <p:cNvSpPr/>
          <p:nvPr/>
        </p:nvSpPr>
        <p:spPr bwMode="auto">
          <a:xfrm rot="7139954">
            <a:off x="3258866" y="2760478"/>
            <a:ext cx="276620" cy="1028526"/>
          </a:xfrm>
          <a:prstGeom prst="triangle">
            <a:avLst/>
          </a:prstGeom>
          <a:solidFill>
            <a:srgbClr val="FFC000"/>
          </a:solidFill>
          <a:ln>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16" name="Connecteur droit avec flèche 15"/>
          <p:cNvCxnSpPr/>
          <p:nvPr/>
        </p:nvCxnSpPr>
        <p:spPr>
          <a:xfrm flipV="1">
            <a:off x="1259632" y="2440973"/>
            <a:ext cx="313887" cy="6999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1753428" y="1444690"/>
            <a:ext cx="586324" cy="3130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3057053" y="1592596"/>
            <a:ext cx="650851" cy="4682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3914017" y="2616828"/>
            <a:ext cx="45407" cy="5241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flipV="1">
            <a:off x="3057054" y="3402658"/>
            <a:ext cx="714610" cy="300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riangle isocèle 28"/>
          <p:cNvSpPr/>
          <p:nvPr/>
        </p:nvSpPr>
        <p:spPr bwMode="auto">
          <a:xfrm rot="7139954">
            <a:off x="2490749" y="1480491"/>
            <a:ext cx="276620" cy="1028526"/>
          </a:xfrm>
          <a:prstGeom prst="triangle">
            <a:avLst/>
          </a:prstGeom>
          <a:solidFill>
            <a:srgbClr val="FFC000"/>
          </a:solidFill>
          <a:ln>
            <a:solidFill>
              <a:srgbClr val="FFC000"/>
            </a:solidFill>
            <a:headEnd type="none" w="med" len="med"/>
            <a:tailEnd type="none" w="med" len="med"/>
          </a:ln>
          <a:scene3d>
            <a:camera prst="orthographicFront">
              <a:rot lat="0" lon="0" rev="72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30" name="Triangle isocèle 29"/>
          <p:cNvSpPr/>
          <p:nvPr/>
        </p:nvSpPr>
        <p:spPr bwMode="auto">
          <a:xfrm rot="7139954">
            <a:off x="1795105" y="2818734"/>
            <a:ext cx="276620" cy="1028526"/>
          </a:xfrm>
          <a:prstGeom prst="triangle">
            <a:avLst/>
          </a:prstGeom>
          <a:solidFill>
            <a:srgbClr val="FFC000"/>
          </a:solidFill>
          <a:ln>
            <a:solidFill>
              <a:srgbClr val="FFC000"/>
            </a:solidFill>
            <a:headEnd type="none" w="med" len="med"/>
            <a:tailEnd type="none" w="med" len="med"/>
          </a:ln>
          <a:scene3d>
            <a:camera prst="orthographicFront">
              <a:rot lat="0" lon="0" rev="144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31" name="Triangle isocèle 30"/>
          <p:cNvSpPr/>
          <p:nvPr/>
        </p:nvSpPr>
        <p:spPr bwMode="auto">
          <a:xfrm rot="7139954">
            <a:off x="3081030" y="2096648"/>
            <a:ext cx="276620" cy="1028526"/>
          </a:xfrm>
          <a:prstGeom prst="triangle">
            <a:avLst/>
          </a:prstGeom>
          <a:solidFill>
            <a:srgbClr val="FFFF00"/>
          </a:solidFill>
          <a:ln>
            <a:solidFill>
              <a:srgbClr val="FFFF00"/>
            </a:solidFill>
            <a:headEnd type="none" w="med" len="med"/>
            <a:tailEnd type="none" w="med" len="med"/>
          </a:ln>
          <a:scene3d>
            <a:camera prst="orthographicFront">
              <a:rot lat="0" lon="0" rev="144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32" name="Triangle isocèle 31"/>
          <p:cNvSpPr/>
          <p:nvPr/>
        </p:nvSpPr>
        <p:spPr bwMode="auto">
          <a:xfrm rot="7139954">
            <a:off x="1929005" y="2019911"/>
            <a:ext cx="276620" cy="1028526"/>
          </a:xfrm>
          <a:prstGeom prst="triangle">
            <a:avLst/>
          </a:prstGeom>
          <a:solidFill>
            <a:srgbClr val="FFFF00"/>
          </a:solidFill>
          <a:ln>
            <a:solidFill>
              <a:srgbClr val="FFFF00"/>
            </a:solidFill>
            <a:headEnd type="none" w="med" len="med"/>
            <a:tailEnd type="none" w="med" len="med"/>
          </a:ln>
          <a:scene3d>
            <a:camera prst="orthographicFront">
              <a:rot lat="0" lon="0" rev="20999999"/>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34" name="Triangle isocèle 33"/>
          <p:cNvSpPr/>
          <p:nvPr/>
        </p:nvSpPr>
        <p:spPr bwMode="auto">
          <a:xfrm rot="7139954">
            <a:off x="2525478" y="3033937"/>
            <a:ext cx="276620" cy="1028526"/>
          </a:xfrm>
          <a:prstGeom prst="triangle">
            <a:avLst/>
          </a:prstGeom>
          <a:solidFill>
            <a:srgbClr val="FFFF00"/>
          </a:solidFill>
          <a:ln>
            <a:solidFill>
              <a:srgbClr val="FFFF00"/>
            </a:solidFill>
            <a:headEnd type="none" w="med" len="med"/>
            <a:tailEnd type="none" w="med" len="med"/>
          </a:ln>
          <a:scene3d>
            <a:camera prst="orthographicFront">
              <a:rot lat="0" lon="0" rev="72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1891012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6219" y="26016"/>
            <a:ext cx="6417781" cy="6831983"/>
          </a:xfrm>
          <a:prstGeom prst="rect">
            <a:avLst/>
          </a:prstGeom>
        </p:spPr>
      </p:pic>
      <p:sp>
        <p:nvSpPr>
          <p:cNvPr id="2" name="Cœur 1"/>
          <p:cNvSpPr/>
          <p:nvPr/>
        </p:nvSpPr>
        <p:spPr bwMode="auto">
          <a:xfrm>
            <a:off x="4771903" y="2276872"/>
            <a:ext cx="2326412" cy="2466892"/>
          </a:xfrm>
          <a:prstGeom prst="hear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Espace réservé du contenu 2"/>
          <p:cNvSpPr txBox="1">
            <a:spLocks/>
          </p:cNvSpPr>
          <p:nvPr/>
        </p:nvSpPr>
        <p:spPr>
          <a:xfrm>
            <a:off x="251520" y="764704"/>
            <a:ext cx="2592288" cy="5170646"/>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CH" b="1" dirty="0">
                <a:effectLst>
                  <a:outerShdw blurRad="38100" dist="38100" dir="2700000" algn="tl">
                    <a:srgbClr val="000000">
                      <a:alpha val="43137"/>
                    </a:srgbClr>
                  </a:outerShdw>
                </a:effectLst>
              </a:rPr>
              <a:t>Prenons le temps de contempler  dans notre </a:t>
            </a:r>
            <a:r>
              <a:rPr lang="fr-CH" b="1" dirty="0">
                <a:solidFill>
                  <a:srgbClr val="FF0000"/>
                </a:solidFill>
                <a:effectLst>
                  <a:outerShdw blurRad="38100" dist="38100" dir="2700000" algn="tl">
                    <a:srgbClr val="000000">
                      <a:alpha val="43137"/>
                    </a:srgbClr>
                  </a:outerShdw>
                </a:effectLst>
              </a:rPr>
              <a:t>cœur </a:t>
            </a:r>
            <a:r>
              <a:rPr lang="fr-CH" b="1" dirty="0">
                <a:effectLst>
                  <a:outerShdw blurRad="38100" dist="38100" dir="2700000" algn="tl">
                    <a:srgbClr val="000000">
                      <a:alpha val="43137"/>
                    </a:srgbClr>
                  </a:outerShdw>
                </a:effectLst>
              </a:rPr>
              <a:t>les 6 figures de l’Eglise.</a:t>
            </a:r>
          </a:p>
          <a:p>
            <a:pPr marL="0" indent="0">
              <a:buFontTx/>
              <a:buNone/>
            </a:pPr>
            <a:endParaRPr lang="fr-CH" b="1" dirty="0">
              <a:solidFill>
                <a:srgbClr val="FF0000"/>
              </a:solidFill>
              <a:effectLst>
                <a:outerShdw blurRad="38100" dist="38100" dir="2700000" algn="tl">
                  <a:srgbClr val="000000">
                    <a:alpha val="43137"/>
                  </a:srgbClr>
                </a:outerShdw>
              </a:effectLst>
            </a:endParaRPr>
          </a:p>
          <a:p>
            <a:pPr marL="0" indent="0">
              <a:buFontTx/>
              <a:buNone/>
            </a:pPr>
            <a:r>
              <a:rPr lang="fr-CH" b="1" dirty="0">
                <a:effectLst>
                  <a:outerShdw blurRad="38100" dist="38100" dir="2700000" algn="tl">
                    <a:srgbClr val="000000">
                      <a:alpha val="43137"/>
                    </a:srgbClr>
                  </a:outerShdw>
                </a:effectLst>
              </a:rPr>
              <a:t>La méditation continue…</a:t>
            </a:r>
          </a:p>
          <a:p>
            <a:pPr marL="0" indent="0">
              <a:buFontTx/>
              <a:buNone/>
            </a:pPr>
            <a:r>
              <a:rPr lang="fr-CH" b="1" dirty="0">
                <a:effectLst>
                  <a:outerShdw blurRad="38100" dist="38100" dir="2700000" algn="tl">
                    <a:srgbClr val="000000">
                      <a:alpha val="43137"/>
                    </a:srgbClr>
                  </a:outerShdw>
                </a:effectLst>
              </a:rPr>
              <a:t>Bonne prière !</a:t>
            </a:r>
          </a:p>
        </p:txBody>
      </p:sp>
    </p:spTree>
    <p:extLst>
      <p:ext uri="{BB962C8B-B14F-4D97-AF65-F5344CB8AC3E}">
        <p14:creationId xmlns:p14="http://schemas.microsoft.com/office/powerpoint/2010/main" val="131018622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332656"/>
            <a:ext cx="8382000" cy="7614392"/>
          </a:xfrm>
        </p:spPr>
        <p:txBody>
          <a:bodyPr/>
          <a:lstStyle/>
          <a:p>
            <a:r>
              <a:rPr lang="fr-CH" dirty="0"/>
              <a:t>Photos et réalisation : abbé Bernard Schubiger</a:t>
            </a:r>
          </a:p>
          <a:p>
            <a:r>
              <a:rPr lang="fr-CH" dirty="0"/>
              <a:t>Photo de l’original du tableau de méditation</a:t>
            </a:r>
            <a:br>
              <a:rPr lang="fr-CH" dirty="0"/>
            </a:br>
            <a:r>
              <a:rPr lang="fr-CH" dirty="0"/>
              <a:t>© Paroisse de Sachseln</a:t>
            </a:r>
          </a:p>
          <a:p>
            <a:r>
              <a:rPr lang="fr-CH" sz="2400" dirty="0">
                <a:hlinkClick r:id="rId2"/>
              </a:rPr>
              <a:t>http://frangelico.ch/fr/meditation-tableau-de-nicolas-de-flue/</a:t>
            </a:r>
            <a:r>
              <a:rPr lang="fr-CH" sz="2400" dirty="0"/>
              <a:t> </a:t>
            </a:r>
          </a:p>
          <a:p>
            <a:r>
              <a:rPr lang="fr-CH" dirty="0"/>
              <a:t>Avec des éléments de :</a:t>
            </a:r>
          </a:p>
          <a:p>
            <a:pPr lvl="1"/>
            <a:r>
              <a:rPr lang="fr-CH" sz="1600" b="1" dirty="0"/>
              <a:t>Bernard Schubiger, </a:t>
            </a:r>
            <a:r>
              <a:rPr lang="fr-CH" sz="1600" dirty="0"/>
              <a:t>Le tableau de méditation de Nicolas de Flue, une boussole pour la vie, Editions du Parvis,  fin 2017.  </a:t>
            </a:r>
            <a:r>
              <a:rPr lang="fr-CH" sz="1600" dirty="0">
                <a:hlinkClick r:id="rId3"/>
              </a:rPr>
              <a:t>www.parvis.ch</a:t>
            </a:r>
            <a:r>
              <a:rPr lang="fr-CH" sz="1600" dirty="0"/>
              <a:t> </a:t>
            </a:r>
            <a:endParaRPr lang="fr-CH" sz="1600" b="1" dirty="0"/>
          </a:p>
          <a:p>
            <a:pPr lvl="1"/>
            <a:r>
              <a:rPr lang="fr-CH" sz="1600" b="1" dirty="0"/>
              <a:t>M.- B. </a:t>
            </a:r>
            <a:r>
              <a:rPr lang="fr-CH" sz="1600" b="1" dirty="0" err="1"/>
              <a:t>Lavaud</a:t>
            </a:r>
            <a:r>
              <a:rPr lang="fr-CH" sz="1600" dirty="0"/>
              <a:t>, O.P. Vie profonde de Nicolas de Flue, p. 211-214, Fribourg 1942</a:t>
            </a:r>
            <a:br>
              <a:rPr lang="fr-CH" sz="1600" dirty="0"/>
            </a:br>
            <a:r>
              <a:rPr lang="fr-CH" sz="1600" u="sng" dirty="0">
                <a:hlinkClick r:id="rId4"/>
              </a:rPr>
              <a:t>http://www.abbaye-saint-benoit.ch/saints/nicolas/tableau.htm</a:t>
            </a:r>
            <a:r>
              <a:rPr lang="fr-CH" sz="1600" dirty="0"/>
              <a:t> </a:t>
            </a:r>
          </a:p>
          <a:p>
            <a:pPr lvl="1"/>
            <a:r>
              <a:rPr lang="fr-CH" sz="1600" b="1" dirty="0"/>
              <a:t>Winfried Abel, </a:t>
            </a:r>
            <a:r>
              <a:rPr lang="fr-CH" sz="1600" dirty="0"/>
              <a:t>le livre de prière du saint Frère Nicolas, édition </a:t>
            </a:r>
            <a:r>
              <a:rPr lang="fr-CH" sz="1600" dirty="0" err="1"/>
              <a:t>Christiana</a:t>
            </a:r>
            <a:r>
              <a:rPr lang="fr-CH" sz="1600" dirty="0"/>
              <a:t>, Stein </a:t>
            </a:r>
            <a:r>
              <a:rPr lang="fr-CH" sz="1600" dirty="0" err="1"/>
              <a:t>am</a:t>
            </a:r>
            <a:r>
              <a:rPr lang="fr-CH" sz="1600" dirty="0"/>
              <a:t> Rhein,1989.</a:t>
            </a:r>
          </a:p>
          <a:p>
            <a:pPr lvl="1"/>
            <a:r>
              <a:rPr lang="fr-CH" sz="1600" b="1" dirty="0"/>
              <a:t>Philippe Baud, </a:t>
            </a:r>
            <a:r>
              <a:rPr lang="fr-CH" sz="1600" dirty="0"/>
              <a:t>Nicolas de Flue, édition du Cerf, 1993</a:t>
            </a:r>
          </a:p>
          <a:p>
            <a:pPr lvl="1"/>
            <a:r>
              <a:rPr lang="fr-CH" sz="1600" b="1" dirty="0"/>
              <a:t>Philippe Baud, Prier 15 jours avec Nicolas de Flue, </a:t>
            </a:r>
            <a:br>
              <a:rPr lang="fr-CH" sz="1600" dirty="0"/>
            </a:br>
            <a:r>
              <a:rPr lang="fr-CH" sz="1600" dirty="0"/>
              <a:t>Nouvelle Cité, 2002, 128 p</a:t>
            </a:r>
          </a:p>
          <a:p>
            <a:pPr lvl="1"/>
            <a:r>
              <a:rPr lang="fr-CH" sz="1600" b="1" dirty="0"/>
              <a:t>Charles </a:t>
            </a:r>
            <a:r>
              <a:rPr lang="fr-CH" sz="1600" b="1" dirty="0" err="1"/>
              <a:t>Journet</a:t>
            </a:r>
            <a:r>
              <a:rPr lang="fr-CH" sz="1600" b="1" dirty="0"/>
              <a:t>, </a:t>
            </a:r>
            <a:r>
              <a:rPr lang="fr-CH" sz="1600" dirty="0"/>
              <a:t>(1891-1975), </a:t>
            </a:r>
            <a:r>
              <a:rPr lang="fr-CH" sz="1600" b="1" dirty="0"/>
              <a:t>Saint Nicolas de Flue</a:t>
            </a:r>
            <a:r>
              <a:rPr lang="fr-CH" sz="1600" dirty="0"/>
              <a:t>, Editions St-Paul, Fribourg, 6e édition 1992, 226 p.,</a:t>
            </a:r>
          </a:p>
          <a:p>
            <a:pPr lvl="1"/>
            <a:r>
              <a:rPr lang="fr-CH" sz="1600" dirty="0">
                <a:hlinkClick r:id="rId5"/>
              </a:rPr>
              <a:t>http://www.bruderklaus.com</a:t>
            </a:r>
            <a:endParaRPr lang="fr-CH" sz="1600" dirty="0"/>
          </a:p>
          <a:p>
            <a:pPr lvl="1"/>
            <a:endParaRPr lang="fr-CH" sz="1600" dirty="0"/>
          </a:p>
          <a:p>
            <a:r>
              <a:rPr lang="fr-CH" sz="2000" dirty="0">
                <a:solidFill>
                  <a:srgbClr val="FF0000"/>
                </a:solidFill>
              </a:rPr>
              <a:t>© Abbé Bernard Schubiger corrigé, révisé et complété mars 2024</a:t>
            </a:r>
          </a:p>
          <a:p>
            <a:r>
              <a:rPr lang="fr-CH" sz="2000" dirty="0">
                <a:solidFill>
                  <a:srgbClr val="FF0000"/>
                </a:solidFill>
              </a:rPr>
              <a:t>bschubiger@bluewin.ch</a:t>
            </a:r>
            <a:endParaRPr lang="fr-CH" dirty="0">
              <a:solidFill>
                <a:srgbClr val="FF0000"/>
              </a:solidFill>
            </a:endParaRPr>
          </a:p>
          <a:p>
            <a:endParaRPr lang="fr-CH" dirty="0"/>
          </a:p>
          <a:p>
            <a:endParaRPr lang="fr-CH" dirty="0"/>
          </a:p>
        </p:txBody>
      </p:sp>
    </p:spTree>
    <p:extLst>
      <p:ext uri="{BB962C8B-B14F-4D97-AF65-F5344CB8AC3E}">
        <p14:creationId xmlns:p14="http://schemas.microsoft.com/office/powerpoint/2010/main" val="31077789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576" y="1556792"/>
            <a:ext cx="7656587" cy="4158208"/>
          </a:xfrm>
        </p:spPr>
        <p:txBody>
          <a:bodyPr/>
          <a:lstStyle/>
          <a:p>
            <a:r>
              <a:rPr lang="de-DE" dirty="0"/>
              <a:t>3. O mein </a:t>
            </a:r>
            <a:r>
              <a:rPr lang="de-DE" dirty="0" err="1"/>
              <a:t>gott</a:t>
            </a:r>
            <a:r>
              <a:rPr lang="de-DE" dirty="0"/>
              <a:t> und mein </a:t>
            </a:r>
            <a:r>
              <a:rPr lang="de-DE" dirty="0" err="1"/>
              <a:t>herr</a:t>
            </a:r>
            <a:r>
              <a:rPr lang="de-DE" dirty="0"/>
              <a:t>,</a:t>
            </a:r>
          </a:p>
          <a:p>
            <a:r>
              <a:rPr lang="de-DE" dirty="0" err="1"/>
              <a:t>nym</a:t>
            </a:r>
            <a:r>
              <a:rPr lang="de-DE" dirty="0"/>
              <a:t> mich mir, </a:t>
            </a:r>
          </a:p>
          <a:p>
            <a:r>
              <a:rPr lang="de-DE" dirty="0"/>
              <a:t>und gib mich </a:t>
            </a:r>
            <a:r>
              <a:rPr lang="de-DE" dirty="0" err="1"/>
              <a:t>gantz</a:t>
            </a:r>
            <a:r>
              <a:rPr lang="de-DE" dirty="0"/>
              <a:t> zu </a:t>
            </a:r>
            <a:r>
              <a:rPr lang="de-DE" dirty="0" err="1"/>
              <a:t>aygen</a:t>
            </a:r>
            <a:r>
              <a:rPr lang="de-DE" dirty="0"/>
              <a:t> dir.</a:t>
            </a:r>
          </a:p>
          <a:p>
            <a:endParaRPr lang="de-DE" dirty="0"/>
          </a:p>
          <a:p>
            <a:r>
              <a:rPr lang="de-DE" dirty="0"/>
              <a:t>1. O mein </a:t>
            </a:r>
            <a:r>
              <a:rPr lang="de-DE" dirty="0" err="1"/>
              <a:t>gott</a:t>
            </a:r>
            <a:r>
              <a:rPr lang="de-DE" dirty="0"/>
              <a:t> und mein </a:t>
            </a:r>
            <a:r>
              <a:rPr lang="de-DE" dirty="0" err="1"/>
              <a:t>herr</a:t>
            </a:r>
            <a:r>
              <a:rPr lang="de-DE" dirty="0"/>
              <a:t>,</a:t>
            </a:r>
          </a:p>
          <a:p>
            <a:r>
              <a:rPr lang="de-DE" dirty="0" err="1"/>
              <a:t>nym</a:t>
            </a:r>
            <a:r>
              <a:rPr lang="de-DE" dirty="0"/>
              <a:t> von mir alles das mich hindert gegen dir.</a:t>
            </a:r>
          </a:p>
          <a:p>
            <a:endParaRPr lang="de-DE" dirty="0"/>
          </a:p>
          <a:p>
            <a:r>
              <a:rPr lang="de-DE" dirty="0"/>
              <a:t>2. O mein </a:t>
            </a:r>
            <a:r>
              <a:rPr lang="de-DE" dirty="0" err="1"/>
              <a:t>gott</a:t>
            </a:r>
            <a:r>
              <a:rPr lang="de-DE" dirty="0"/>
              <a:t> und mein </a:t>
            </a:r>
            <a:r>
              <a:rPr lang="de-DE" dirty="0" err="1"/>
              <a:t>herr</a:t>
            </a:r>
            <a:r>
              <a:rPr lang="de-DE" dirty="0"/>
              <a:t>,</a:t>
            </a:r>
          </a:p>
          <a:p>
            <a:r>
              <a:rPr lang="de-DE" dirty="0"/>
              <a:t>gib mir alles das, das mich </a:t>
            </a:r>
            <a:r>
              <a:rPr lang="de-DE" dirty="0" err="1"/>
              <a:t>ffüerdert</a:t>
            </a:r>
            <a:r>
              <a:rPr lang="de-DE" dirty="0"/>
              <a:t> zu dir.</a:t>
            </a:r>
            <a:endParaRPr lang="fr-CH" dirty="0"/>
          </a:p>
        </p:txBody>
      </p:sp>
      <p:sp>
        <p:nvSpPr>
          <p:cNvPr id="4" name="Text Placeholder 3"/>
          <p:cNvSpPr>
            <a:spLocks noGrp="1"/>
          </p:cNvSpPr>
          <p:nvPr>
            <p:ph type="body" sz="quarter" idx="10"/>
          </p:nvPr>
        </p:nvSpPr>
        <p:spPr>
          <a:xfrm>
            <a:off x="34142" y="260648"/>
            <a:ext cx="9144000" cy="1384994"/>
          </a:xfrm>
        </p:spPr>
        <p:txBody>
          <a:bodyPr/>
          <a:lstStyle/>
          <a:p>
            <a:pPr algn="ctr"/>
            <a:r>
              <a:rPr lang="en-US" sz="9000" noProof="1"/>
              <a:t>Prière originale</a:t>
            </a:r>
          </a:p>
        </p:txBody>
      </p:sp>
    </p:spTree>
    <p:extLst>
      <p:ext uri="{BB962C8B-B14F-4D97-AF65-F5344CB8AC3E}">
        <p14:creationId xmlns:p14="http://schemas.microsoft.com/office/powerpoint/2010/main" val="16824721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576" y="3140968"/>
            <a:ext cx="7656587" cy="2574032"/>
          </a:xfrm>
        </p:spPr>
        <p:txBody>
          <a:bodyPr/>
          <a:lstStyle/>
          <a:p>
            <a:r>
              <a:rPr lang="fr-CH" dirty="0"/>
              <a:t>Chacun essaie de proposer des figures évangéliques / N.T.</a:t>
            </a:r>
          </a:p>
        </p:txBody>
      </p:sp>
      <p:sp>
        <p:nvSpPr>
          <p:cNvPr id="4" name="Text Placeholder 3"/>
          <p:cNvSpPr>
            <a:spLocks noGrp="1"/>
          </p:cNvSpPr>
          <p:nvPr>
            <p:ph type="body" sz="quarter" idx="10"/>
          </p:nvPr>
        </p:nvSpPr>
        <p:spPr>
          <a:xfrm>
            <a:off x="34142" y="260648"/>
            <a:ext cx="9144000" cy="1384994"/>
          </a:xfrm>
        </p:spPr>
        <p:txBody>
          <a:bodyPr/>
          <a:lstStyle/>
          <a:p>
            <a:pPr algn="ctr"/>
            <a:r>
              <a:rPr lang="en-US" sz="9000" noProof="1"/>
              <a:t>Quelles sont les 6 figures de l’Eglise ?</a:t>
            </a:r>
          </a:p>
        </p:txBody>
      </p:sp>
    </p:spTree>
    <p:extLst>
      <p:ext uri="{BB962C8B-B14F-4D97-AF65-F5344CB8AC3E}">
        <p14:creationId xmlns:p14="http://schemas.microsoft.com/office/powerpoint/2010/main" val="21086591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00984" y="230188"/>
            <a:ext cx="3362016" cy="1994392"/>
          </a:xfrm>
        </p:spPr>
        <p:txBody>
          <a:bodyPr/>
          <a:lstStyle/>
          <a:p>
            <a:r>
              <a:rPr lang="fr-FR" dirty="0"/>
              <a:t>« Son livre »</a:t>
            </a:r>
            <a:br>
              <a:rPr lang="fr-FR" dirty="0"/>
            </a:br>
            <a:r>
              <a:rPr lang="fr-FR" dirty="0"/>
              <a:t>Un tissu de méditation</a:t>
            </a:r>
          </a:p>
        </p:txBody>
      </p:sp>
      <p:sp>
        <p:nvSpPr>
          <p:cNvPr id="3" name="Espace réservé du contenu 2"/>
          <p:cNvSpPr>
            <a:spLocks noGrp="1"/>
          </p:cNvSpPr>
          <p:nvPr>
            <p:ph idx="1"/>
          </p:nvPr>
        </p:nvSpPr>
        <p:spPr>
          <a:xfrm>
            <a:off x="5394021" y="2420888"/>
            <a:ext cx="3743016" cy="3841052"/>
          </a:xfrm>
        </p:spPr>
        <p:txBody>
          <a:bodyPr/>
          <a:lstStyle/>
          <a:p>
            <a:r>
              <a:rPr lang="fr-FR" dirty="0"/>
              <a:t>Un cadeau fait à frère Nicolas</a:t>
            </a:r>
          </a:p>
          <a:p>
            <a:r>
              <a:rPr lang="fr-FR" dirty="0"/>
              <a:t>Dans sa cellule du </a:t>
            </a:r>
            <a:r>
              <a:rPr lang="fr-FR" dirty="0" err="1"/>
              <a:t>Ranft</a:t>
            </a:r>
            <a:endParaRPr lang="fr-FR" dirty="0"/>
          </a:p>
          <a:p>
            <a:r>
              <a:rPr lang="fr-FR" dirty="0"/>
              <a:t>Copie originale se trouve dans l’église de Sachseln</a:t>
            </a:r>
          </a:p>
          <a:p>
            <a:r>
              <a:rPr lang="fr-FR" dirty="0"/>
              <a:t>Ici l’original</a:t>
            </a:r>
          </a:p>
        </p:txBody>
      </p:sp>
      <p:pic>
        <p:nvPicPr>
          <p:cNvPr id="4" name="Image 3"/>
          <p:cNvPicPr>
            <a:picLocks noChangeAspect="1"/>
          </p:cNvPicPr>
          <p:nvPr/>
        </p:nvPicPr>
        <p:blipFill>
          <a:blip r:embed="rId2" cstate="print">
            <a:lum bright="10000"/>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tretch>
            <a:fillRect/>
          </a:stretch>
        </p:blipFill>
        <p:spPr>
          <a:xfrm>
            <a:off x="0" y="11832"/>
            <a:ext cx="5258119" cy="6846168"/>
          </a:xfrm>
          <a:prstGeom prst="rect">
            <a:avLst/>
          </a:prstGeom>
        </p:spPr>
      </p:pic>
    </p:spTree>
    <p:extLst>
      <p:ext uri="{BB962C8B-B14F-4D97-AF65-F5344CB8AC3E}">
        <p14:creationId xmlns:p14="http://schemas.microsoft.com/office/powerpoint/2010/main" val="46547271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9111" b="22873"/>
          <a:stretch/>
        </p:blipFill>
        <p:spPr>
          <a:xfrm>
            <a:off x="5248927" y="1568624"/>
            <a:ext cx="4139952" cy="5289376"/>
          </a:xfrm>
          <a:prstGeom prst="rect">
            <a:avLst/>
          </a:prstGeom>
        </p:spPr>
      </p:pic>
      <p:pic>
        <p:nvPicPr>
          <p:cNvPr id="4" name="Image 3"/>
          <p:cNvPicPr>
            <a:picLocks noChangeAspect="1"/>
          </p:cNvPicPr>
          <p:nvPr/>
        </p:nvPicPr>
        <p:blipFill>
          <a:blip r:embed="rId3" cstate="print">
            <a:lum bright="10000"/>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val="0"/>
              </a:ext>
            </a:extLst>
          </a:blip>
          <a:stretch>
            <a:fillRect/>
          </a:stretch>
        </p:blipFill>
        <p:spPr>
          <a:xfrm>
            <a:off x="0" y="11832"/>
            <a:ext cx="5258119" cy="6846168"/>
          </a:xfrm>
          <a:prstGeom prst="rect">
            <a:avLst/>
          </a:prstGeom>
        </p:spPr>
      </p:pic>
      <p:sp>
        <p:nvSpPr>
          <p:cNvPr id="2" name="ZoneTexte 1"/>
          <p:cNvSpPr txBox="1"/>
          <p:nvPr/>
        </p:nvSpPr>
        <p:spPr>
          <a:xfrm>
            <a:off x="5364088" y="116632"/>
            <a:ext cx="3456384" cy="707886"/>
          </a:xfrm>
          <a:prstGeom prst="rect">
            <a:avLst/>
          </a:prstGeom>
          <a:noFill/>
        </p:spPr>
        <p:txBody>
          <a:bodyPr wrap="square" rtlCol="0">
            <a:spAutoFit/>
          </a:bodyPr>
          <a:lstStyle/>
          <a:p>
            <a:r>
              <a:rPr lang="fr-CH" sz="2000" b="1" dirty="0">
                <a:effectLst>
                  <a:outerShdw blurRad="38100" dist="38100" dir="2700000" algn="tl">
                    <a:srgbClr val="000000">
                      <a:alpha val="43137"/>
                    </a:srgbClr>
                  </a:outerShdw>
                </a:effectLst>
              </a:rPr>
              <a:t>Un tissu de lin </a:t>
            </a:r>
            <a:r>
              <a:rPr lang="fr-CH" sz="2000" dirty="0">
                <a:effectLst>
                  <a:outerShdw blurRad="38100" dist="38100" dir="2700000" algn="tl">
                    <a:srgbClr val="000000">
                      <a:alpha val="43137"/>
                    </a:srgbClr>
                  </a:outerShdw>
                </a:effectLst>
              </a:rPr>
              <a:t>de : 77 cm de large – 86,5 cm de hauteur</a:t>
            </a:r>
          </a:p>
        </p:txBody>
      </p:sp>
      <p:sp>
        <p:nvSpPr>
          <p:cNvPr id="3" name="Rectangle 2"/>
          <p:cNvSpPr/>
          <p:nvPr/>
        </p:nvSpPr>
        <p:spPr>
          <a:xfrm>
            <a:off x="5239743" y="1591512"/>
            <a:ext cx="3885881" cy="369332"/>
          </a:xfrm>
          <a:prstGeom prst="rect">
            <a:avLst/>
          </a:prstGeom>
        </p:spPr>
        <p:txBody>
          <a:bodyPr wrap="square">
            <a:spAutoFit/>
          </a:bodyPr>
          <a:lstStyle/>
          <a:p>
            <a:pPr algn="ctr"/>
            <a:r>
              <a:rPr lang="fr-CH" dirty="0">
                <a:latin typeface="Verdana" panose="020B0604030504040204" pitchFamily="34" charset="0"/>
                <a:ea typeface="Calibri" panose="020F0502020204030204" pitchFamily="34" charset="0"/>
                <a:cs typeface="Times New Roman" panose="02020603050405020304" pitchFamily="18" charset="0"/>
              </a:rPr>
              <a:t>Copie à l’église de Sachseln</a:t>
            </a:r>
            <a:endParaRPr lang="fr-CH" dirty="0"/>
          </a:p>
        </p:txBody>
      </p:sp>
    </p:spTree>
    <p:extLst>
      <p:ext uri="{BB962C8B-B14F-4D97-AF65-F5344CB8AC3E}">
        <p14:creationId xmlns:p14="http://schemas.microsoft.com/office/powerpoint/2010/main" val="364575733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lum bright="10000"/>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b="17481"/>
          <a:stretch/>
        </p:blipFill>
        <p:spPr>
          <a:xfrm>
            <a:off x="0" y="11832"/>
            <a:ext cx="5258119" cy="5649416"/>
          </a:xfrm>
          <a:prstGeom prst="rect">
            <a:avLst/>
          </a:prstGeom>
        </p:spPr>
      </p:pic>
      <p:sp>
        <p:nvSpPr>
          <p:cNvPr id="2" name="ZoneTexte 1"/>
          <p:cNvSpPr txBox="1"/>
          <p:nvPr/>
        </p:nvSpPr>
        <p:spPr>
          <a:xfrm>
            <a:off x="5327576" y="188640"/>
            <a:ext cx="3564904" cy="5632311"/>
          </a:xfrm>
          <a:prstGeom prst="rect">
            <a:avLst/>
          </a:prstGeom>
          <a:noFill/>
        </p:spPr>
        <p:txBody>
          <a:bodyPr wrap="square" rtlCol="0">
            <a:spAutoFit/>
          </a:bodyPr>
          <a:lstStyle/>
          <a:p>
            <a:r>
              <a:rPr lang="fr-CH" sz="2400" dirty="0">
                <a:effectLst>
                  <a:outerShdw blurRad="38100" dist="38100" dir="2700000" algn="tl">
                    <a:srgbClr val="000000">
                      <a:alpha val="43137"/>
                    </a:srgbClr>
                  </a:outerShdw>
                </a:effectLst>
              </a:rPr>
              <a:t>Une image carrée solidement ancrée dans la réalité du monde et de l’homme . Les </a:t>
            </a:r>
            <a:r>
              <a:rPr lang="fr-CH" sz="2400" b="1" dirty="0">
                <a:solidFill>
                  <a:srgbClr val="FF0000"/>
                </a:solidFill>
                <a:effectLst>
                  <a:outerShdw blurRad="38100" dist="38100" dir="2700000" algn="tl">
                    <a:srgbClr val="000000">
                      <a:alpha val="43137"/>
                    </a:srgbClr>
                  </a:outerShdw>
                </a:effectLst>
              </a:rPr>
              <a:t>4 évangélistes </a:t>
            </a:r>
            <a:r>
              <a:rPr lang="fr-CH" sz="2400" dirty="0">
                <a:effectLst>
                  <a:outerShdw blurRad="38100" dist="38100" dir="2700000" algn="tl">
                    <a:srgbClr val="000000">
                      <a:alpha val="43137"/>
                    </a:srgbClr>
                  </a:outerShdw>
                </a:effectLst>
              </a:rPr>
              <a:t>annoncent la Bonne Nouvelle de cette présence et de cette venue de Dieu au cœur de l’homme et du monde.</a:t>
            </a:r>
          </a:p>
          <a:p>
            <a:r>
              <a:rPr lang="fr-CH" sz="2400" dirty="0">
                <a:effectLst>
                  <a:outerShdw blurRad="38100" dist="38100" dir="2700000" algn="tl">
                    <a:srgbClr val="000000">
                      <a:alpha val="43137"/>
                    </a:srgbClr>
                  </a:outerShdw>
                </a:effectLst>
              </a:rPr>
              <a:t>Au centre </a:t>
            </a:r>
            <a:r>
              <a:rPr lang="fr-CH" sz="2400" b="1" dirty="0">
                <a:solidFill>
                  <a:srgbClr val="FF0000"/>
                </a:solidFill>
                <a:effectLst>
                  <a:outerShdw blurRad="38100" dist="38100" dir="2700000" algn="tl">
                    <a:srgbClr val="000000">
                      <a:alpha val="43137"/>
                    </a:srgbClr>
                  </a:outerShdw>
                </a:effectLst>
              </a:rPr>
              <a:t>le feu de l’amour de Dieu.</a:t>
            </a:r>
          </a:p>
          <a:p>
            <a:r>
              <a:rPr lang="fr-CH" sz="2400" b="1" dirty="0">
                <a:effectLst>
                  <a:outerShdw blurRad="38100" dist="38100" dir="2700000" algn="tl">
                    <a:srgbClr val="000000">
                      <a:alpha val="43137"/>
                    </a:srgbClr>
                  </a:outerShdw>
                </a:effectLst>
              </a:rPr>
              <a:t>2 triangles : </a:t>
            </a:r>
            <a:r>
              <a:rPr lang="fr-CH" sz="2400" dirty="0">
                <a:effectLst>
                  <a:outerShdw blurRad="38100" dist="38100" dir="2700000" algn="tl">
                    <a:srgbClr val="000000">
                      <a:alpha val="43137"/>
                    </a:srgbClr>
                  </a:outerShdw>
                </a:effectLst>
              </a:rPr>
              <a:t>mystère du Dieu un et trine</a:t>
            </a:r>
          </a:p>
          <a:p>
            <a:r>
              <a:rPr lang="fr-CH" sz="2400" dirty="0">
                <a:solidFill>
                  <a:srgbClr val="FFC000"/>
                </a:solidFill>
                <a:effectLst>
                  <a:outerShdw blurRad="38100" dist="38100" dir="2700000" algn="tl">
                    <a:srgbClr val="000000">
                      <a:alpha val="43137"/>
                    </a:srgbClr>
                  </a:outerShdw>
                </a:effectLst>
              </a:rPr>
              <a:t>En jaune </a:t>
            </a:r>
            <a:r>
              <a:rPr lang="fr-CH" sz="2400" b="1" dirty="0">
                <a:solidFill>
                  <a:srgbClr val="FFC000"/>
                </a:solidFill>
                <a:effectLst>
                  <a:outerShdw blurRad="38100" dist="38100" dir="2700000" algn="tl">
                    <a:srgbClr val="000000">
                      <a:alpha val="43137"/>
                    </a:srgbClr>
                  </a:outerShdw>
                </a:effectLst>
              </a:rPr>
              <a:t>la Trinité en soi </a:t>
            </a:r>
            <a:r>
              <a:rPr lang="fr-CH" sz="2400" dirty="0">
                <a:solidFill>
                  <a:srgbClr val="FFC000"/>
                </a:solidFill>
                <a:effectLst>
                  <a:outerShdw blurRad="38100" dist="38100" dir="2700000" algn="tl">
                    <a:srgbClr val="000000">
                      <a:alpha val="43137"/>
                    </a:srgbClr>
                  </a:outerShdw>
                </a:effectLst>
              </a:rPr>
              <a:t>se révèle à l’homme</a:t>
            </a:r>
          </a:p>
        </p:txBody>
      </p:sp>
      <p:sp>
        <p:nvSpPr>
          <p:cNvPr id="3" name="Rectangle 2"/>
          <p:cNvSpPr/>
          <p:nvPr/>
        </p:nvSpPr>
        <p:spPr bwMode="auto">
          <a:xfrm>
            <a:off x="251520" y="332656"/>
            <a:ext cx="4824536" cy="5040560"/>
          </a:xfrm>
          <a:prstGeom prst="rec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Rectangle 5"/>
          <p:cNvSpPr/>
          <p:nvPr/>
        </p:nvSpPr>
        <p:spPr bwMode="auto">
          <a:xfrm>
            <a:off x="3491880" y="4509120"/>
            <a:ext cx="864096" cy="792088"/>
          </a:xfrm>
          <a:prstGeom prst="rec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Rectangle 6"/>
          <p:cNvSpPr/>
          <p:nvPr/>
        </p:nvSpPr>
        <p:spPr bwMode="auto">
          <a:xfrm>
            <a:off x="1007604" y="4509120"/>
            <a:ext cx="864096" cy="792088"/>
          </a:xfrm>
          <a:prstGeom prst="rec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Rectangle 8"/>
          <p:cNvSpPr/>
          <p:nvPr/>
        </p:nvSpPr>
        <p:spPr bwMode="auto">
          <a:xfrm>
            <a:off x="1007604" y="404664"/>
            <a:ext cx="864096" cy="864096"/>
          </a:xfrm>
          <a:prstGeom prst="rec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Rectangle 9"/>
          <p:cNvSpPr/>
          <p:nvPr/>
        </p:nvSpPr>
        <p:spPr bwMode="auto">
          <a:xfrm>
            <a:off x="3491880" y="404664"/>
            <a:ext cx="864096" cy="792088"/>
          </a:xfrm>
          <a:prstGeom prst="rec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Triangle isocèle 4"/>
          <p:cNvSpPr/>
          <p:nvPr/>
        </p:nvSpPr>
        <p:spPr bwMode="auto">
          <a:xfrm rot="10800000">
            <a:off x="1187624" y="2060848"/>
            <a:ext cx="2952328" cy="2282776"/>
          </a:xfrm>
          <a:prstGeom prst="triangle">
            <a:avLst/>
          </a:prstGeom>
          <a:noFill/>
          <a:ln w="762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Triangle isocèle 10"/>
          <p:cNvSpPr/>
          <p:nvPr/>
        </p:nvSpPr>
        <p:spPr bwMode="auto">
          <a:xfrm>
            <a:off x="1187624" y="1581568"/>
            <a:ext cx="2952328" cy="2282776"/>
          </a:xfrm>
          <a:prstGeom prst="triangle">
            <a:avLst/>
          </a:prstGeom>
          <a:noFill/>
          <a:ln w="76200">
            <a:solidFill>
              <a:srgbClr val="00B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12" name="ZoneTexte 11"/>
          <p:cNvSpPr txBox="1"/>
          <p:nvPr/>
        </p:nvSpPr>
        <p:spPr>
          <a:xfrm>
            <a:off x="359024" y="5747008"/>
            <a:ext cx="8784976" cy="461665"/>
          </a:xfrm>
          <a:prstGeom prst="rect">
            <a:avLst/>
          </a:prstGeom>
          <a:noFill/>
        </p:spPr>
        <p:txBody>
          <a:bodyPr wrap="square" rtlCol="0">
            <a:spAutoFit/>
          </a:bodyPr>
          <a:lstStyle/>
          <a:p>
            <a:r>
              <a:rPr lang="fr-CH" sz="2400" dirty="0">
                <a:solidFill>
                  <a:srgbClr val="00B050"/>
                </a:solidFill>
                <a:effectLst>
                  <a:outerShdw blurRad="38100" dist="38100" dir="2700000" algn="tl">
                    <a:srgbClr val="000000">
                      <a:alpha val="43137"/>
                    </a:srgbClr>
                  </a:outerShdw>
                </a:effectLst>
              </a:rPr>
              <a:t>En vert la </a:t>
            </a:r>
            <a:r>
              <a:rPr lang="fr-CH" sz="2400" b="1" dirty="0">
                <a:solidFill>
                  <a:srgbClr val="00B050"/>
                </a:solidFill>
                <a:effectLst>
                  <a:outerShdw blurRad="38100" dist="38100" dir="2700000" algn="tl">
                    <a:srgbClr val="000000">
                      <a:alpha val="43137"/>
                    </a:srgbClr>
                  </a:outerShdw>
                </a:effectLst>
              </a:rPr>
              <a:t>Trinité présente </a:t>
            </a:r>
            <a:r>
              <a:rPr lang="fr-CH" sz="2400" dirty="0">
                <a:solidFill>
                  <a:srgbClr val="00B050"/>
                </a:solidFill>
                <a:effectLst>
                  <a:outerShdw blurRad="38100" dist="38100" dir="2700000" algn="tl">
                    <a:srgbClr val="000000">
                      <a:alpha val="43137"/>
                    </a:srgbClr>
                  </a:outerShdw>
                </a:effectLst>
              </a:rPr>
              <a:t>au cœur de </a:t>
            </a:r>
            <a:r>
              <a:rPr lang="fr-CH" sz="2400" b="1" dirty="0">
                <a:solidFill>
                  <a:srgbClr val="00B050"/>
                </a:solidFill>
                <a:effectLst>
                  <a:outerShdw blurRad="38100" dist="38100" dir="2700000" algn="tl">
                    <a:srgbClr val="000000">
                      <a:alpha val="43137"/>
                    </a:srgbClr>
                  </a:outerShdw>
                </a:effectLst>
              </a:rPr>
              <a:t>l’homme et de l’univers</a:t>
            </a:r>
            <a:endParaRPr lang="fr-CH" sz="24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293859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lum bright="10000"/>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b="17481"/>
          <a:stretch/>
        </p:blipFill>
        <p:spPr>
          <a:xfrm>
            <a:off x="0" y="11832"/>
            <a:ext cx="5258119" cy="5649416"/>
          </a:xfrm>
          <a:prstGeom prst="rect">
            <a:avLst/>
          </a:prstGeom>
        </p:spPr>
      </p:pic>
      <p:sp>
        <p:nvSpPr>
          <p:cNvPr id="2" name="ZoneTexte 1"/>
          <p:cNvSpPr txBox="1"/>
          <p:nvPr/>
        </p:nvSpPr>
        <p:spPr>
          <a:xfrm>
            <a:off x="5327576" y="188640"/>
            <a:ext cx="3564904" cy="3416320"/>
          </a:xfrm>
          <a:prstGeom prst="rect">
            <a:avLst/>
          </a:prstGeom>
          <a:noFill/>
        </p:spPr>
        <p:txBody>
          <a:bodyPr wrap="square" rtlCol="0">
            <a:spAutoFit/>
          </a:bodyPr>
          <a:lstStyle/>
          <a:p>
            <a:r>
              <a:rPr lang="fr-CH" sz="2400" dirty="0">
                <a:effectLst>
                  <a:outerShdw blurRad="38100" dist="38100" dir="2700000" algn="tl">
                    <a:srgbClr val="000000">
                      <a:alpha val="43137"/>
                    </a:srgbClr>
                  </a:outerShdw>
                </a:effectLst>
              </a:rPr>
              <a:t>Ils forment </a:t>
            </a:r>
            <a:r>
              <a:rPr lang="fr-CH" sz="2400" b="1" dirty="0">
                <a:solidFill>
                  <a:schemeClr val="bg2">
                    <a:lumMod val="75000"/>
                  </a:schemeClr>
                </a:solidFill>
                <a:effectLst>
                  <a:outerShdw blurRad="38100" dist="38100" dir="2700000" algn="tl">
                    <a:srgbClr val="000000">
                      <a:alpha val="43137"/>
                    </a:srgbClr>
                  </a:outerShdw>
                </a:effectLst>
              </a:rPr>
              <a:t>un hexagone </a:t>
            </a:r>
            <a:r>
              <a:rPr lang="fr-CH" sz="2400" dirty="0">
                <a:effectLst>
                  <a:outerShdw blurRad="38100" dist="38100" dir="2700000" algn="tl">
                    <a:srgbClr val="000000">
                      <a:alpha val="43137"/>
                    </a:srgbClr>
                  </a:outerShdw>
                </a:effectLst>
              </a:rPr>
              <a:t>: les 6 médaillons du cheminement de l’homme vers Dieu </a:t>
            </a:r>
            <a:r>
              <a:rPr lang="fr-CH" sz="2400" dirty="0">
                <a:solidFill>
                  <a:srgbClr val="FF0000"/>
                </a:solidFill>
                <a:effectLst>
                  <a:outerShdw blurRad="38100" dist="38100" dir="2700000" algn="tl">
                    <a:srgbClr val="000000">
                      <a:alpha val="43137"/>
                    </a:srgbClr>
                  </a:outerShdw>
                </a:effectLst>
              </a:rPr>
              <a:t>(centre)</a:t>
            </a:r>
          </a:p>
          <a:p>
            <a:r>
              <a:rPr lang="fr-CH" sz="2400" b="1" dirty="0">
                <a:solidFill>
                  <a:srgbClr val="FFFF00"/>
                </a:solidFill>
                <a:effectLst>
                  <a:outerShdw blurRad="38100" dist="38100" dir="2700000" algn="tl">
                    <a:srgbClr val="000000">
                      <a:alpha val="43137"/>
                    </a:srgbClr>
                  </a:outerShdw>
                </a:effectLst>
              </a:rPr>
              <a:t>Trois rayons partent du centre</a:t>
            </a:r>
          </a:p>
          <a:p>
            <a:r>
              <a:rPr lang="fr-CH" sz="2400" b="1" dirty="0">
                <a:solidFill>
                  <a:srgbClr val="FFC000"/>
                </a:solidFill>
                <a:effectLst>
                  <a:outerShdw blurRad="38100" dist="38100" dir="2700000" algn="tl">
                    <a:srgbClr val="000000">
                      <a:alpha val="43137"/>
                    </a:srgbClr>
                  </a:outerShdw>
                </a:effectLst>
              </a:rPr>
              <a:t>Trois rayons reviennent au centre</a:t>
            </a:r>
          </a:p>
          <a:p>
            <a:endParaRPr lang="fr-CH" sz="2400" dirty="0">
              <a:solidFill>
                <a:srgbClr val="FF0000"/>
              </a:solidFill>
              <a:effectLst>
                <a:outerShdw blurRad="38100" dist="38100" dir="2700000" algn="tl">
                  <a:srgbClr val="000000">
                    <a:alpha val="43137"/>
                  </a:srgbClr>
                </a:outerShdw>
              </a:effectLst>
            </a:endParaRPr>
          </a:p>
        </p:txBody>
      </p:sp>
      <p:sp>
        <p:nvSpPr>
          <p:cNvPr id="3" name="Rectangle 2"/>
          <p:cNvSpPr/>
          <p:nvPr/>
        </p:nvSpPr>
        <p:spPr bwMode="auto">
          <a:xfrm>
            <a:off x="251520" y="332656"/>
            <a:ext cx="4824536" cy="5040560"/>
          </a:xfrm>
          <a:prstGeom prst="rec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Hexagone 7"/>
          <p:cNvSpPr/>
          <p:nvPr/>
        </p:nvSpPr>
        <p:spPr bwMode="auto">
          <a:xfrm>
            <a:off x="611560" y="980728"/>
            <a:ext cx="4104456" cy="3816424"/>
          </a:xfrm>
          <a:prstGeom prst="hexagon">
            <a:avLst/>
          </a:prstGeom>
          <a:noFill/>
          <a:ln w="76200">
            <a:solidFill>
              <a:srgbClr val="0070C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14" name="Connecteur droit avec flèche 13"/>
          <p:cNvCxnSpPr/>
          <p:nvPr/>
        </p:nvCxnSpPr>
        <p:spPr>
          <a:xfrm flipH="1" flipV="1">
            <a:off x="1794879" y="3789041"/>
            <a:ext cx="544873" cy="4320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riangle isocèle 14"/>
          <p:cNvSpPr/>
          <p:nvPr/>
        </p:nvSpPr>
        <p:spPr bwMode="auto">
          <a:xfrm rot="7139954">
            <a:off x="3258866" y="2760478"/>
            <a:ext cx="276620" cy="1028526"/>
          </a:xfrm>
          <a:prstGeom prst="triangle">
            <a:avLst/>
          </a:prstGeom>
          <a:solidFill>
            <a:srgbClr val="FFC000"/>
          </a:solidFill>
          <a:ln>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16" name="Connecteur droit avec flèche 15"/>
          <p:cNvCxnSpPr/>
          <p:nvPr/>
        </p:nvCxnSpPr>
        <p:spPr>
          <a:xfrm flipV="1">
            <a:off x="1259632" y="2440973"/>
            <a:ext cx="313887" cy="6999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1753428" y="1444690"/>
            <a:ext cx="586324" cy="3130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3057053" y="1592596"/>
            <a:ext cx="650851" cy="4682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3914017" y="2616828"/>
            <a:ext cx="45407" cy="5241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flipV="1">
            <a:off x="3057054" y="3402658"/>
            <a:ext cx="714610" cy="300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riangle isocèle 28"/>
          <p:cNvSpPr/>
          <p:nvPr/>
        </p:nvSpPr>
        <p:spPr bwMode="auto">
          <a:xfrm rot="7139954">
            <a:off x="2490749" y="1480491"/>
            <a:ext cx="276620" cy="1028526"/>
          </a:xfrm>
          <a:prstGeom prst="triangle">
            <a:avLst/>
          </a:prstGeom>
          <a:solidFill>
            <a:srgbClr val="FFC000"/>
          </a:solidFill>
          <a:ln>
            <a:solidFill>
              <a:srgbClr val="FFC000"/>
            </a:solidFill>
            <a:headEnd type="none" w="med" len="med"/>
            <a:tailEnd type="none" w="med" len="med"/>
          </a:ln>
          <a:scene3d>
            <a:camera prst="orthographicFront">
              <a:rot lat="0" lon="0" rev="72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30" name="Triangle isocèle 29"/>
          <p:cNvSpPr/>
          <p:nvPr/>
        </p:nvSpPr>
        <p:spPr bwMode="auto">
          <a:xfrm rot="7139954">
            <a:off x="1795105" y="2818734"/>
            <a:ext cx="276620" cy="1028526"/>
          </a:xfrm>
          <a:prstGeom prst="triangle">
            <a:avLst/>
          </a:prstGeom>
          <a:solidFill>
            <a:srgbClr val="FFC000"/>
          </a:solidFill>
          <a:ln>
            <a:solidFill>
              <a:srgbClr val="FFC000"/>
            </a:solidFill>
            <a:headEnd type="none" w="med" len="med"/>
            <a:tailEnd type="none" w="med" len="med"/>
          </a:ln>
          <a:scene3d>
            <a:camera prst="orthographicFront">
              <a:rot lat="0" lon="0" rev="144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31" name="Triangle isocèle 30"/>
          <p:cNvSpPr/>
          <p:nvPr/>
        </p:nvSpPr>
        <p:spPr bwMode="auto">
          <a:xfrm rot="7139954">
            <a:off x="3081030" y="2096648"/>
            <a:ext cx="276620" cy="1028526"/>
          </a:xfrm>
          <a:prstGeom prst="triangle">
            <a:avLst/>
          </a:prstGeom>
          <a:solidFill>
            <a:srgbClr val="FFFF00"/>
          </a:solidFill>
          <a:ln>
            <a:solidFill>
              <a:srgbClr val="FFFF00"/>
            </a:solidFill>
            <a:headEnd type="none" w="med" len="med"/>
            <a:tailEnd type="none" w="med" len="med"/>
          </a:ln>
          <a:scene3d>
            <a:camera prst="orthographicFront">
              <a:rot lat="0" lon="0" rev="144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32" name="Triangle isocèle 31"/>
          <p:cNvSpPr/>
          <p:nvPr/>
        </p:nvSpPr>
        <p:spPr bwMode="auto">
          <a:xfrm rot="7139954">
            <a:off x="1929005" y="2019911"/>
            <a:ext cx="276620" cy="1028526"/>
          </a:xfrm>
          <a:prstGeom prst="triangle">
            <a:avLst/>
          </a:prstGeom>
          <a:solidFill>
            <a:srgbClr val="FFFF00"/>
          </a:solidFill>
          <a:ln>
            <a:solidFill>
              <a:srgbClr val="FFFF00"/>
            </a:solidFill>
            <a:headEnd type="none" w="med" len="med"/>
            <a:tailEnd type="none" w="med" len="med"/>
          </a:ln>
          <a:scene3d>
            <a:camera prst="orthographicFront">
              <a:rot lat="0" lon="0" rev="20999999"/>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
        <p:nvSpPr>
          <p:cNvPr id="34" name="Triangle isocèle 33"/>
          <p:cNvSpPr/>
          <p:nvPr/>
        </p:nvSpPr>
        <p:spPr bwMode="auto">
          <a:xfrm rot="7139954">
            <a:off x="2525478" y="3033937"/>
            <a:ext cx="276620" cy="1028526"/>
          </a:xfrm>
          <a:prstGeom prst="triangle">
            <a:avLst/>
          </a:prstGeom>
          <a:solidFill>
            <a:srgbClr val="FFFF00"/>
          </a:solidFill>
          <a:ln>
            <a:solidFill>
              <a:srgbClr val="FFFF00"/>
            </a:solidFill>
            <a:headEnd type="none" w="med" len="med"/>
            <a:tailEnd type="none" w="med" len="med"/>
          </a:ln>
          <a:scene3d>
            <a:camera prst="orthographicFront">
              <a:rot lat="0" lon="0" rev="72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CH"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39307886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12196" t="30007" r="5548" b="16410"/>
          <a:stretch/>
        </p:blipFill>
        <p:spPr>
          <a:xfrm>
            <a:off x="28584" y="0"/>
            <a:ext cx="6992470" cy="6858000"/>
          </a:xfrm>
          <a:prstGeom prst="rect">
            <a:avLst/>
          </a:prstGeom>
        </p:spPr>
      </p:pic>
      <p:sp>
        <p:nvSpPr>
          <p:cNvPr id="2" name="Titre 1"/>
          <p:cNvSpPr>
            <a:spLocks noGrp="1"/>
          </p:cNvSpPr>
          <p:nvPr>
            <p:ph type="title"/>
          </p:nvPr>
        </p:nvSpPr>
        <p:spPr>
          <a:xfrm>
            <a:off x="6228184" y="188640"/>
            <a:ext cx="2915815" cy="1329595"/>
          </a:xfrm>
        </p:spPr>
        <p:txBody>
          <a:bodyPr/>
          <a:lstStyle/>
          <a:p>
            <a:r>
              <a:rPr lang="fr-FR" dirty="0"/>
              <a:t>a. L’adoration</a:t>
            </a:r>
          </a:p>
        </p:txBody>
      </p:sp>
      <p:sp>
        <p:nvSpPr>
          <p:cNvPr id="3" name="Espace réservé du contenu 2"/>
          <p:cNvSpPr>
            <a:spLocks noGrp="1"/>
          </p:cNvSpPr>
          <p:nvPr>
            <p:ph idx="1"/>
          </p:nvPr>
        </p:nvSpPr>
        <p:spPr>
          <a:xfrm>
            <a:off x="6228185" y="2564904"/>
            <a:ext cx="2915814" cy="1735860"/>
          </a:xfrm>
        </p:spPr>
        <p:txBody>
          <a:bodyPr/>
          <a:lstStyle/>
          <a:p>
            <a:pPr marL="0" indent="0">
              <a:buNone/>
            </a:pPr>
            <a:r>
              <a:rPr lang="fr-FR" sz="2400" b="1" dirty="0">
                <a:solidFill>
                  <a:srgbClr val="FFC000"/>
                </a:solidFill>
                <a:effectLst>
                  <a:outerShdw blurRad="38100" dist="38100" dir="2700000" algn="tl">
                    <a:srgbClr val="000000">
                      <a:alpha val="43137"/>
                    </a:srgbClr>
                  </a:outerShdw>
                </a:effectLst>
              </a:rPr>
              <a:t>L’adoration nous conduit déjà dans la contemplation de l’éternité, du Paradis.</a:t>
            </a:r>
          </a:p>
          <a:p>
            <a:pPr marL="0" indent="0">
              <a:buNone/>
            </a:pPr>
            <a:r>
              <a:rPr lang="fr-FR" sz="2400" dirty="0">
                <a:effectLst>
                  <a:outerShdw blurRad="38100" dist="38100" dir="2700000" algn="tl">
                    <a:srgbClr val="000000">
                      <a:alpha val="43137"/>
                    </a:srgbClr>
                  </a:outerShdw>
                </a:effectLst>
              </a:rPr>
              <a:t>(voir la lecture littérale)</a:t>
            </a:r>
          </a:p>
        </p:txBody>
      </p:sp>
      <p:sp>
        <p:nvSpPr>
          <p:cNvPr id="5" name="Ellipse 4"/>
          <p:cNvSpPr/>
          <p:nvPr/>
        </p:nvSpPr>
        <p:spPr bwMode="auto">
          <a:xfrm>
            <a:off x="2224439" y="2098970"/>
            <a:ext cx="2520280" cy="2664296"/>
          </a:xfrm>
          <a:prstGeom prst="ellipse">
            <a:avLst/>
          </a:prstGeom>
          <a:noFill/>
          <a:ln w="5715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a:solidFill>
                <a:srgbClr val="FFFFFF"/>
              </a:solidFill>
              <a:effectLst>
                <a:outerShdw blurRad="38100" dist="38100" dir="2700000" algn="tl">
                  <a:srgbClr val="000000">
                    <a:alpha val="43137"/>
                  </a:srgbClr>
                </a:outerShdw>
              </a:effectLst>
              <a:latin typeface="Segoe" pitchFamily="34" charset="0"/>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439" y="1955556"/>
            <a:ext cx="2520280" cy="2807091"/>
          </a:xfrm>
          <a:prstGeom prst="rect">
            <a:avLst/>
          </a:prstGeom>
        </p:spPr>
      </p:pic>
    </p:spTree>
    <p:extLst>
      <p:ext uri="{BB962C8B-B14F-4D97-AF65-F5344CB8AC3E}">
        <p14:creationId xmlns:p14="http://schemas.microsoft.com/office/powerpoint/2010/main" val="801548481"/>
      </p:ext>
    </p:extLst>
  </p:cSld>
  <p:clrMapOvr>
    <a:masterClrMapping/>
  </p:clrMapOvr>
  <p:transition>
    <p:fade/>
  </p:transition>
</p:sld>
</file>

<file path=ppt/theme/theme1.xml><?xml version="1.0" encoding="utf-8"?>
<a:theme xmlns:a="http://schemas.openxmlformats.org/drawingml/2006/main" name="7-00134_MS_Qwest_template_Segoe">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8D45093-9C65-46FB-9332-B88902DC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Exemples de diapositives de présentation (conception Bleu avec bordure de nuages blancs)</Template>
  <TotalTime>3976</TotalTime>
  <Words>1470</Words>
  <Application>Microsoft Office PowerPoint</Application>
  <PresentationFormat>Affichage à l'écran (4:3)</PresentationFormat>
  <Paragraphs>164</Paragraphs>
  <Slides>25</Slides>
  <Notes>4</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25</vt:i4>
      </vt:variant>
    </vt:vector>
  </HeadingPairs>
  <TitlesOfParts>
    <vt:vector size="33" baseType="lpstr">
      <vt:lpstr>Arial</vt:lpstr>
      <vt:lpstr>Calibri</vt:lpstr>
      <vt:lpstr>Courier New</vt:lpstr>
      <vt:lpstr>Segoe</vt:lpstr>
      <vt:lpstr>Verdana</vt:lpstr>
      <vt:lpstr>Wingdings</vt:lpstr>
      <vt:lpstr>7-00134_MS_Qwest_template_Segoe</vt:lpstr>
      <vt:lpstr>White with Courier font for code slides</vt:lpstr>
      <vt:lpstr>Les 6 figures de l’Eglise avec le tissu de meditation de </vt:lpstr>
      <vt:lpstr>Présentation PowerPoint</vt:lpstr>
      <vt:lpstr>Présentation PowerPoint</vt:lpstr>
      <vt:lpstr>Présentation PowerPoint</vt:lpstr>
      <vt:lpstr>« Son livre » Un tissu de méditation</vt:lpstr>
      <vt:lpstr>Présentation PowerPoint</vt:lpstr>
      <vt:lpstr>Présentation PowerPoint</vt:lpstr>
      <vt:lpstr>Présentation PowerPoint</vt:lpstr>
      <vt:lpstr>a. L’adoration</vt:lpstr>
      <vt:lpstr>b. Le miroir du salut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Méditation avec</dc:title>
  <dc:creator>Bernard Schubiger</dc:creator>
  <cp:keywords/>
  <cp:lastModifiedBy>Schubiger Bernard</cp:lastModifiedBy>
  <cp:revision>180</cp:revision>
  <dcterms:created xsi:type="dcterms:W3CDTF">2014-09-24T10:55:03Z</dcterms:created>
  <dcterms:modified xsi:type="dcterms:W3CDTF">2024-09-09T16:16:53Z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TC102867179990</vt:lpwstr>
  </property>
</Properties>
</file>