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68" r:id="rId3"/>
    <p:sldId id="269" r:id="rId4"/>
    <p:sldId id="295" r:id="rId5"/>
    <p:sldId id="296" r:id="rId6"/>
    <p:sldId id="297" r:id="rId7"/>
    <p:sldId id="257" r:id="rId8"/>
    <p:sldId id="258" r:id="rId9"/>
    <p:sldId id="270" r:id="rId10"/>
    <p:sldId id="271" r:id="rId11"/>
    <p:sldId id="272" r:id="rId12"/>
    <p:sldId id="273" r:id="rId13"/>
    <p:sldId id="274" r:id="rId14"/>
    <p:sldId id="275" r:id="rId15"/>
    <p:sldId id="278" r:id="rId16"/>
    <p:sldId id="279" r:id="rId17"/>
    <p:sldId id="280" r:id="rId18"/>
    <p:sldId id="281" r:id="rId19"/>
    <p:sldId id="290" r:id="rId20"/>
    <p:sldId id="276" r:id="rId21"/>
    <p:sldId id="282" r:id="rId22"/>
    <p:sldId id="283" r:id="rId23"/>
    <p:sldId id="284" r:id="rId24"/>
    <p:sldId id="285" r:id="rId25"/>
    <p:sldId id="291" r:id="rId26"/>
    <p:sldId id="277" r:id="rId27"/>
    <p:sldId id="286" r:id="rId28"/>
    <p:sldId id="287" r:id="rId29"/>
    <p:sldId id="288" r:id="rId30"/>
    <p:sldId id="289" r:id="rId31"/>
    <p:sldId id="292" r:id="rId32"/>
    <p:sldId id="293" r:id="rId33"/>
    <p:sldId id="29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0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56816-B24D-475C-B6DA-F2657FBD219C}" type="datetimeFigureOut">
              <a:rPr lang="fr-CH" smtClean="0"/>
              <a:t>28.09.2021</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16AFF-94F1-4C0E-B663-926D7710BB4F}" type="slidenum">
              <a:rPr lang="fr-CH" smtClean="0"/>
              <a:t>‹N°›</a:t>
            </a:fld>
            <a:endParaRPr lang="fr-CH"/>
          </a:p>
        </p:txBody>
      </p:sp>
    </p:spTree>
    <p:extLst>
      <p:ext uri="{BB962C8B-B14F-4D97-AF65-F5344CB8AC3E}">
        <p14:creationId xmlns:p14="http://schemas.microsoft.com/office/powerpoint/2010/main" val="4213094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fld id="{55A16AFF-94F1-4C0E-B663-926D7710BB4F}" type="slidenum">
              <a:rPr lang="fr-CH" smtClean="0"/>
              <a:t>33</a:t>
            </a:fld>
            <a:endParaRPr lang="fr-CH"/>
          </a:p>
        </p:txBody>
      </p:sp>
    </p:spTree>
    <p:extLst>
      <p:ext uri="{BB962C8B-B14F-4D97-AF65-F5344CB8AC3E}">
        <p14:creationId xmlns:p14="http://schemas.microsoft.com/office/powerpoint/2010/main" val="1183711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B4FA77A-767A-4BF9-8939-B4F64A958C25}" type="datetime1">
              <a:rPr lang="en-US" smtClean="0"/>
              <a:t>9/28/2021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8B24E10-5974-4069-AA52-3D69B905056F}" type="datetime1">
              <a:rPr lang="en-US" smtClean="0"/>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BBC448E-8E74-47D5-A1AC-1622D78BA6B3}" type="datetime1">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1CF357EF-DB37-4570-AC63-60141573AB80}" type="datetime1">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B7E2053-66EA-4FC9-B6A1-5476F5673A3F}" type="datetime1">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ED71E382-60A6-4A20-B71C-A5ED80F170D8}" type="datetime1">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33559153-5DD2-4858-BB98-4B24DD301D8B}" type="datetime1">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E5EB0E4-C5A4-43A3-A85B-5B691F0AE2D2}" type="datetime1">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BE0A7A1-E91F-414E-A2B0-54C44914D650}" type="datetime1">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3563060-E05B-493D-A16F-7E972679397F}" type="datetime1">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3C9A1318-86F2-4210-8BF9-CBA863423524}" type="datetime1">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4518755-6341-4BAF-8AC9-CD250185E588}" type="datetime1">
              <a:rPr lang="en-US" smtClean="0"/>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A7EAC1D-B5A7-413D-A4A8-5F76CEE916BC}" type="datetime1">
              <a:rPr lang="en-US" smtClean="0"/>
              <a:t>9/28/2021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A808DEB-EA3E-4E30-9DAE-5E5CA08AE470}" type="datetime1">
              <a:rPr lang="en-US" smtClean="0"/>
              <a:t>9/28/2021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AB2F01ED-FBC1-4B1C-A070-C45510B01297}" type="datetime1">
              <a:rPr lang="en-US" smtClean="0"/>
              <a:t>9/28/2021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14298004-AC25-420A-A125-37DBFAED1FAD}" type="datetime1">
              <a:rPr lang="en-US" smtClean="0"/>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F9F9CA3-25E5-490C-B434-01208A851214}" type="datetime1">
              <a:rPr lang="en-US" smtClean="0"/>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289EFA-F453-4E4F-9234-244463103162}" type="datetime1">
              <a:rPr lang="en-US" smtClean="0"/>
              <a:t>9/28/2021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9180315" y="-153008"/>
            <a:ext cx="3011685" cy="7011008"/>
          </a:xfrm>
          <a:prstGeom prst="rect">
            <a:avLst/>
          </a:prstGeom>
        </p:spPr>
      </p:pic>
      <p:sp>
        <p:nvSpPr>
          <p:cNvPr id="2" name="Titre 1"/>
          <p:cNvSpPr>
            <a:spLocks noGrp="1"/>
          </p:cNvSpPr>
          <p:nvPr>
            <p:ph type="ctrTitle"/>
          </p:nvPr>
        </p:nvSpPr>
        <p:spPr>
          <a:xfrm>
            <a:off x="6311788" y="1096087"/>
            <a:ext cx="5356216" cy="2421464"/>
          </a:xfrm>
        </p:spPr>
        <p:txBody>
          <a:bodyPr>
            <a:normAutofit/>
          </a:bodyPr>
          <a:lstStyle/>
          <a:p>
            <a:r>
              <a:rPr lang="fr-CH" sz="5400" b="1" dirty="0">
                <a:effectLst>
                  <a:outerShdw blurRad="38100" dist="38100" dir="2700000" algn="tl">
                    <a:srgbClr val="000000">
                      <a:alpha val="43137"/>
                    </a:srgbClr>
                  </a:outerShdw>
                </a:effectLst>
              </a:rPr>
              <a:t>La parabole du bon samaritain </a:t>
            </a:r>
          </a:p>
        </p:txBody>
      </p:sp>
      <p:sp>
        <p:nvSpPr>
          <p:cNvPr id="5" name="Rectangle 4"/>
          <p:cNvSpPr/>
          <p:nvPr/>
        </p:nvSpPr>
        <p:spPr>
          <a:xfrm>
            <a:off x="273803" y="227905"/>
            <a:ext cx="6096000" cy="6340197"/>
          </a:xfrm>
          <a:prstGeom prst="rect">
            <a:avLst/>
          </a:prstGeom>
        </p:spPr>
        <p:txBody>
          <a:bodyPr>
            <a:spAutoFit/>
          </a:bodyPr>
          <a:lstStyle/>
          <a:p>
            <a:pPr algn="just">
              <a:spcAft>
                <a:spcPts val="0"/>
              </a:spcAft>
            </a:pPr>
            <a:r>
              <a:rPr lang="fr-CH" sz="1400" dirty="0" err="1">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Lc</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10,</a:t>
            </a: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25</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voici qu’un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docteur de la </a:t>
            </a:r>
            <a:r>
              <a:rPr lang="fr-CH" sz="1400"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Loi</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se leva et mit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Jésus</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à l’</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épreuve</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en disant : « Maître, que dois-je faire pour avoir en héritage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la vie éternelle</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 »</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26</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Jésus lui demanda : « Dans la </a:t>
            </a:r>
            <a:r>
              <a:rPr lang="fr-CH" sz="1400"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Loi</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qu’y </a:t>
            </a:r>
            <a:r>
              <a:rPr lang="fr-CH" sz="1400" dirty="0" err="1">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a-t-il</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d’écrit ? Et comment lis-tu ? »</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27</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L’autre répondit : «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Tu aimeras le Seigneur ton Dieu de tout ton cœur</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de toute ton âme, de toute ta force et de toute ton intelligence, et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ton prochain comme toi-même</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28</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Jésus lui dit : « Tu as répondu correctement. Fais ainsi et tu vivras. »</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29</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Mais lui, voulant se justifier, dit à Jésus : «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Et qui est</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mon prochain</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 »</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30</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Jésus reprit la parole : «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 homme</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descendait de </a:t>
            </a:r>
            <a:r>
              <a:rPr lang="fr-CH" sz="1400"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Jérusalem à Jéricho</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il tomba sur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des bandits </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ceux-ci, après l’avoir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dépouillé</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roué de coups, s’en allèrent, le laissant </a:t>
            </a:r>
            <a:r>
              <a:rPr lang="fr-CH" sz="1400"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à moitié mort</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31</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Par hasard,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 prêtre</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descendait par ce chemin ;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le vit et passa de l’autre côté</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32</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De même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 lévite</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arriva à cet endroit ;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le vit et passa de l’autre côté</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33</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Mais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 Samaritain</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qui était en route, arriva près de lui ;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le vit et fut </a:t>
            </a:r>
            <a:r>
              <a:rPr lang="fr-CH" sz="1400"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saisi de compassion</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34 </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s’approcha, et pansa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ses blessures</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en y versant de </a:t>
            </a:r>
            <a:r>
              <a:rPr lang="fr-CH" sz="1400"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l’huile et du vin</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 puis il le chargea sur sa propre monture, le conduisit dans </a:t>
            </a:r>
            <a:r>
              <a:rPr lang="fr-CH" sz="1400"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une auberge</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prit soin de lui.</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35</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Le lendemain, il sortit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deux pièces d’argent</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les donna à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l’aubergiste</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en lui disant : “Prends soin de lui ; tout ce que tu auras dépensé en plus, je te le rendrai quand je repasserai.”</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36</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Lequel des trois, à ton avis, a été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le prochain</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de l’homme tombé aux mains des bandits ? »</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1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37</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Le </a:t>
            </a:r>
            <a:r>
              <a:rPr lang="fr-CH" sz="14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docteur de la Loi </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répondit : « Celui qui a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fait preuve de pitié</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envers lui. » Jésus lui dit : « </a:t>
            </a:r>
            <a:r>
              <a:rPr lang="fr-CH" sz="1400"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Va, et toi aussi, fais de même</a:t>
            </a:r>
            <a:r>
              <a:rPr lang="fr-CH" sz="14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endParaRPr lang="fr-CH" sz="12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2753400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322088" y="0"/>
            <a:ext cx="9001907" cy="6858594"/>
          </a:xfrm>
          <a:prstGeom prst="rect">
            <a:avLst/>
          </a:prstGeom>
        </p:spPr>
      </p:pic>
      <p:sp>
        <p:nvSpPr>
          <p:cNvPr id="2" name="Titre 1"/>
          <p:cNvSpPr>
            <a:spLocks noGrp="1"/>
          </p:cNvSpPr>
          <p:nvPr>
            <p:ph type="ctrTitle"/>
          </p:nvPr>
        </p:nvSpPr>
        <p:spPr>
          <a:xfrm>
            <a:off x="-60843" y="1209717"/>
            <a:ext cx="3322088" cy="744070"/>
          </a:xfrm>
        </p:spPr>
        <p:txBody>
          <a:bodyPr>
            <a:noAutofit/>
          </a:bodyPr>
          <a:lstStyle/>
          <a:p>
            <a:r>
              <a:rPr lang="fr-CH" sz="3600" b="1" dirty="0">
                <a:latin typeface="Arial Black" panose="020B0A04020102020204" pitchFamily="34" charset="0"/>
                <a:cs typeface="Aharoni" panose="02010803020104030203" pitchFamily="2" charset="-79"/>
              </a:rPr>
              <a:t>Jérusalem</a:t>
            </a:r>
            <a:endParaRPr lang="fr-CH" sz="2800" b="1" dirty="0">
              <a:latin typeface="Arial Black" panose="020B0A04020102020204" pitchFamily="34" charset="0"/>
              <a:cs typeface="Aharoni" panose="02010803020104030203" pitchFamily="2" charset="-79"/>
            </a:endParaRPr>
          </a:p>
        </p:txBody>
      </p:sp>
      <p:sp>
        <p:nvSpPr>
          <p:cNvPr id="3" name="Sous-titre 2"/>
          <p:cNvSpPr>
            <a:spLocks noGrp="1"/>
          </p:cNvSpPr>
          <p:nvPr>
            <p:ph type="subTitle" idx="1"/>
          </p:nvPr>
        </p:nvSpPr>
        <p:spPr>
          <a:xfrm>
            <a:off x="143435" y="2539003"/>
            <a:ext cx="3056966" cy="2884644"/>
          </a:xfrm>
        </p:spPr>
        <p:txBody>
          <a:bodyPr>
            <a:normAutofit lnSpcReduction="10000"/>
          </a:bodyPr>
          <a:lstStyle/>
          <a:p>
            <a:pPr algn="l"/>
            <a:r>
              <a:rPr lang="fr-CH" sz="3600" cap="none" dirty="0" err="1"/>
              <a:t>Civitas</a:t>
            </a:r>
            <a:r>
              <a:rPr lang="fr-CH" sz="3600" cap="none" dirty="0"/>
              <a:t> </a:t>
            </a:r>
            <a:r>
              <a:rPr lang="fr-CH" sz="3600" cap="none" dirty="0" err="1"/>
              <a:t>Iherusalem</a:t>
            </a:r>
            <a:r>
              <a:rPr lang="fr-CH" sz="3600" cap="none" dirty="0"/>
              <a:t>	</a:t>
            </a:r>
          </a:p>
          <a:p>
            <a:pPr algn="l"/>
            <a:r>
              <a:rPr lang="fr-CH" sz="3600" cap="none" dirty="0"/>
              <a:t>La cité avec Dieu = </a:t>
            </a:r>
          </a:p>
          <a:p>
            <a:pPr algn="l"/>
            <a:r>
              <a:rPr lang="fr-CH" sz="3600" cap="none" dirty="0"/>
              <a:t>le paradis		</a:t>
            </a:r>
          </a:p>
        </p:txBody>
      </p:sp>
      <p:pic>
        <p:nvPicPr>
          <p:cNvPr id="4" name="Image 3"/>
          <p:cNvPicPr>
            <a:picLocks noChangeAspect="1"/>
          </p:cNvPicPr>
          <p:nvPr/>
        </p:nvPicPr>
        <p:blipFill rotWithShape="1">
          <a:blip r:embed="rId3"/>
          <a:srcRect b="85744"/>
          <a:stretch/>
        </p:blipFill>
        <p:spPr>
          <a:xfrm>
            <a:off x="0" y="-594"/>
            <a:ext cx="2950720" cy="977747"/>
          </a:xfrm>
          <a:prstGeom prst="rect">
            <a:avLst/>
          </a:prstGeom>
        </p:spPr>
      </p:pic>
      <p:sp>
        <p:nvSpPr>
          <p:cNvPr id="6" name="Espace réservé du numéro de diapositive 5"/>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582878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4518831" y="0"/>
            <a:ext cx="7673169" cy="6868565"/>
          </a:xfrm>
          <a:prstGeom prst="rect">
            <a:avLst/>
          </a:prstGeom>
        </p:spPr>
      </p:pic>
      <p:sp>
        <p:nvSpPr>
          <p:cNvPr id="2" name="Titre 1"/>
          <p:cNvSpPr>
            <a:spLocks noGrp="1"/>
          </p:cNvSpPr>
          <p:nvPr>
            <p:ph type="ctrTitle"/>
          </p:nvPr>
        </p:nvSpPr>
        <p:spPr>
          <a:xfrm>
            <a:off x="0" y="1129552"/>
            <a:ext cx="4446494" cy="1461247"/>
          </a:xfrm>
        </p:spPr>
        <p:txBody>
          <a:bodyPr>
            <a:noAutofit/>
          </a:bodyPr>
          <a:lstStyle/>
          <a:p>
            <a:r>
              <a:rPr lang="fr-CH" sz="5400" b="1" dirty="0">
                <a:latin typeface="Aharoni" panose="02010803020104030203" pitchFamily="2" charset="-79"/>
                <a:cs typeface="Aharoni" panose="02010803020104030203" pitchFamily="2" charset="-79"/>
              </a:rPr>
              <a:t>Les bandits</a:t>
            </a:r>
            <a:endParaRPr lang="fr-CH" sz="4400" b="1" dirty="0">
              <a:latin typeface="Aharoni" panose="02010803020104030203" pitchFamily="2" charset="-79"/>
              <a:cs typeface="Aharoni" panose="02010803020104030203" pitchFamily="2" charset="-79"/>
            </a:endParaRPr>
          </a:p>
        </p:txBody>
      </p:sp>
      <p:sp>
        <p:nvSpPr>
          <p:cNvPr id="3" name="Sous-titre 2"/>
          <p:cNvSpPr>
            <a:spLocks noGrp="1"/>
          </p:cNvSpPr>
          <p:nvPr>
            <p:ph type="subTitle" idx="1"/>
          </p:nvPr>
        </p:nvSpPr>
        <p:spPr>
          <a:xfrm>
            <a:off x="398929" y="2888627"/>
            <a:ext cx="3648635" cy="2884644"/>
          </a:xfrm>
        </p:spPr>
        <p:txBody>
          <a:bodyPr>
            <a:normAutofit/>
          </a:bodyPr>
          <a:lstStyle/>
          <a:p>
            <a:pPr algn="l"/>
            <a:r>
              <a:rPr lang="fr-CH" sz="3600" cap="none" dirty="0"/>
              <a:t>5 bandits avec des lances et épées				</a:t>
            </a:r>
          </a:p>
        </p:txBody>
      </p:sp>
      <p:pic>
        <p:nvPicPr>
          <p:cNvPr id="4" name="Image 3"/>
          <p:cNvPicPr>
            <a:picLocks noChangeAspect="1"/>
          </p:cNvPicPr>
          <p:nvPr/>
        </p:nvPicPr>
        <p:blipFill rotWithShape="1">
          <a:blip r:embed="rId3"/>
          <a:srcRect l="25695" t="15685" r="25391" b="66016"/>
          <a:stretch/>
        </p:blipFill>
        <p:spPr>
          <a:xfrm>
            <a:off x="1335741" y="249730"/>
            <a:ext cx="1443318" cy="1255060"/>
          </a:xfrm>
          <a:prstGeom prst="rect">
            <a:avLst/>
          </a:prstGeom>
        </p:spPr>
      </p:pic>
      <p:sp>
        <p:nvSpPr>
          <p:cNvPr id="5" name="Espace réservé du numéro de diapositive 4"/>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706171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4075508" y="22351"/>
            <a:ext cx="8119924" cy="6835649"/>
          </a:xfrm>
          <a:prstGeom prst="rect">
            <a:avLst/>
          </a:prstGeom>
        </p:spPr>
      </p:pic>
      <p:sp>
        <p:nvSpPr>
          <p:cNvPr id="2" name="Titre 1"/>
          <p:cNvSpPr>
            <a:spLocks noGrp="1"/>
          </p:cNvSpPr>
          <p:nvPr>
            <p:ph type="ctrTitle"/>
          </p:nvPr>
        </p:nvSpPr>
        <p:spPr>
          <a:xfrm>
            <a:off x="0" y="1903434"/>
            <a:ext cx="4075508" cy="1407458"/>
          </a:xfrm>
        </p:spPr>
        <p:txBody>
          <a:bodyPr>
            <a:noAutofit/>
          </a:bodyPr>
          <a:lstStyle/>
          <a:p>
            <a:pPr algn="ctr"/>
            <a:r>
              <a:rPr lang="fr-CH" b="1" dirty="0">
                <a:latin typeface="Arial Black" panose="020B0A04020102020204" pitchFamily="34" charset="0"/>
                <a:cs typeface="Aharoni" panose="02010803020104030203" pitchFamily="2" charset="-79"/>
              </a:rPr>
              <a:t>Le prêtre </a:t>
            </a:r>
            <a:br>
              <a:rPr lang="fr-CH" b="1" dirty="0">
                <a:latin typeface="Arial Black" panose="020B0A04020102020204" pitchFamily="34" charset="0"/>
                <a:cs typeface="Aharoni" panose="02010803020104030203" pitchFamily="2" charset="-79"/>
              </a:rPr>
            </a:br>
            <a:r>
              <a:rPr lang="fr-CH" b="1" dirty="0">
                <a:latin typeface="Arial Black" panose="020B0A04020102020204" pitchFamily="34" charset="0"/>
                <a:cs typeface="Aharoni" panose="02010803020104030203" pitchFamily="2" charset="-79"/>
              </a:rPr>
              <a:t>le lévite</a:t>
            </a:r>
            <a:endParaRPr lang="fr-CH" sz="4000" b="1" dirty="0">
              <a:latin typeface="Arial Black" panose="020B0A04020102020204" pitchFamily="34" charset="0"/>
              <a:cs typeface="Aharoni" panose="02010803020104030203" pitchFamily="2" charset="-79"/>
            </a:endParaRPr>
          </a:p>
        </p:txBody>
      </p:sp>
      <p:sp>
        <p:nvSpPr>
          <p:cNvPr id="3" name="Sous-titre 2"/>
          <p:cNvSpPr>
            <a:spLocks noGrp="1"/>
          </p:cNvSpPr>
          <p:nvPr>
            <p:ph type="subTitle" idx="1"/>
          </p:nvPr>
        </p:nvSpPr>
        <p:spPr>
          <a:xfrm>
            <a:off x="341708" y="3704415"/>
            <a:ext cx="3648635" cy="2884644"/>
          </a:xfrm>
        </p:spPr>
        <p:txBody>
          <a:bodyPr>
            <a:normAutofit lnSpcReduction="10000"/>
          </a:bodyPr>
          <a:lstStyle/>
          <a:p>
            <a:pPr algn="l"/>
            <a:r>
              <a:rPr lang="fr-CH" sz="3600" cap="none" dirty="0"/>
              <a:t>Contemplent l’homme au pied d’un arbre sur un rocher	</a:t>
            </a:r>
          </a:p>
          <a:p>
            <a:pPr algn="l"/>
            <a:r>
              <a:rPr lang="fr-CH" sz="3600" cap="none" dirty="0"/>
              <a:t>Homo			</a:t>
            </a:r>
          </a:p>
        </p:txBody>
      </p:sp>
      <p:pic>
        <p:nvPicPr>
          <p:cNvPr id="4" name="Image 3"/>
          <p:cNvPicPr>
            <a:picLocks noChangeAspect="1"/>
          </p:cNvPicPr>
          <p:nvPr/>
        </p:nvPicPr>
        <p:blipFill rotWithShape="1">
          <a:blip r:embed="rId3"/>
          <a:srcRect l="28125" t="43656" r="28429" b="37914"/>
          <a:stretch/>
        </p:blipFill>
        <p:spPr>
          <a:xfrm>
            <a:off x="1111623" y="245888"/>
            <a:ext cx="1281953" cy="1264023"/>
          </a:xfrm>
          <a:prstGeom prst="rect">
            <a:avLst/>
          </a:prstGeom>
        </p:spPr>
      </p:pic>
      <p:sp>
        <p:nvSpPr>
          <p:cNvPr id="5" name="Espace réservé du numéro de diapositive 4"/>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476588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4106332" y="0"/>
            <a:ext cx="8085668" cy="6858000"/>
          </a:xfrm>
          <a:prstGeom prst="rect">
            <a:avLst/>
          </a:prstGeom>
        </p:spPr>
      </p:pic>
      <p:sp>
        <p:nvSpPr>
          <p:cNvPr id="2" name="Titre 1"/>
          <p:cNvSpPr>
            <a:spLocks noGrp="1"/>
          </p:cNvSpPr>
          <p:nvPr>
            <p:ph type="ctrTitle"/>
          </p:nvPr>
        </p:nvSpPr>
        <p:spPr>
          <a:xfrm>
            <a:off x="0" y="820270"/>
            <a:ext cx="4106332" cy="1544420"/>
          </a:xfrm>
        </p:spPr>
        <p:txBody>
          <a:bodyPr>
            <a:noAutofit/>
          </a:bodyPr>
          <a:lstStyle/>
          <a:p>
            <a:r>
              <a:rPr lang="fr-CH" sz="4000" b="1" dirty="0">
                <a:latin typeface="Aharoni" panose="02010803020104030203" pitchFamily="2" charset="-79"/>
                <a:cs typeface="Aharoni" panose="02010803020104030203" pitchFamily="2" charset="-79"/>
              </a:rPr>
              <a:t>Le samaritain</a:t>
            </a:r>
            <a:endParaRPr lang="fr-CH" sz="3200" b="1" dirty="0">
              <a:latin typeface="Aharoni" panose="02010803020104030203" pitchFamily="2" charset="-79"/>
              <a:cs typeface="Aharoni" panose="02010803020104030203" pitchFamily="2" charset="-79"/>
            </a:endParaRPr>
          </a:p>
        </p:txBody>
      </p:sp>
      <p:sp>
        <p:nvSpPr>
          <p:cNvPr id="3" name="Sous-titre 2"/>
          <p:cNvSpPr>
            <a:spLocks noGrp="1"/>
          </p:cNvSpPr>
          <p:nvPr>
            <p:ph type="subTitle" idx="1"/>
          </p:nvPr>
        </p:nvSpPr>
        <p:spPr>
          <a:xfrm>
            <a:off x="228849" y="2843803"/>
            <a:ext cx="3648635" cy="2884644"/>
          </a:xfrm>
        </p:spPr>
        <p:txBody>
          <a:bodyPr>
            <a:normAutofit/>
          </a:bodyPr>
          <a:lstStyle/>
          <a:p>
            <a:pPr algn="l"/>
            <a:r>
              <a:rPr lang="fr-CH" sz="3600" cap="none" dirty="0"/>
              <a:t>Emmène l’homme sur son cheval chez l’aubergiste				</a:t>
            </a:r>
          </a:p>
        </p:txBody>
      </p:sp>
      <p:pic>
        <p:nvPicPr>
          <p:cNvPr id="4" name="Image 3"/>
          <p:cNvPicPr>
            <a:picLocks noChangeAspect="1"/>
          </p:cNvPicPr>
          <p:nvPr/>
        </p:nvPicPr>
        <p:blipFill rotWithShape="1">
          <a:blip r:embed="rId3"/>
          <a:srcRect l="27822" t="71497" r="26606" b="10858"/>
          <a:stretch/>
        </p:blipFill>
        <p:spPr>
          <a:xfrm>
            <a:off x="977153" y="215153"/>
            <a:ext cx="1344706" cy="1210235"/>
          </a:xfrm>
          <a:prstGeom prst="rect">
            <a:avLst/>
          </a:prstGeom>
        </p:spPr>
      </p:pic>
      <p:sp>
        <p:nvSpPr>
          <p:cNvPr id="5" name="Espace réservé du numéro de diapositive 4"/>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88488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032240" y="4872417"/>
            <a:ext cx="2973832" cy="655501"/>
          </a:xfrm>
        </p:spPr>
        <p:txBody>
          <a:bodyPr>
            <a:noAutofit/>
          </a:bodyPr>
          <a:lstStyle/>
          <a:p>
            <a:pPr algn="ctr"/>
            <a:r>
              <a:rPr lang="fr-CH" sz="4400" b="1" dirty="0">
                <a:latin typeface="Arial Black" panose="020B0A04020102020204" pitchFamily="34" charset="0"/>
                <a:cs typeface="Aharoni" panose="02010803020104030203" pitchFamily="2" charset="-79"/>
              </a:rPr>
              <a:t>4. Sens </a:t>
            </a:r>
            <a:r>
              <a:rPr lang="fr-CH" sz="4400" b="1" dirty="0" err="1">
                <a:latin typeface="Arial Black" panose="020B0A04020102020204" pitchFamily="34" charset="0"/>
                <a:cs typeface="Aharoni" panose="02010803020104030203" pitchFamily="2" charset="-79"/>
              </a:rPr>
              <a:t>anago-gique</a:t>
            </a:r>
            <a:br>
              <a:rPr lang="fr-CH" sz="4400" b="1" dirty="0">
                <a:latin typeface="Arial Black" panose="020B0A04020102020204" pitchFamily="34" charset="0"/>
                <a:cs typeface="Aharoni" panose="02010803020104030203" pitchFamily="2" charset="-79"/>
              </a:rPr>
            </a:br>
            <a:br>
              <a:rPr lang="fr-CH" sz="4400" b="1" dirty="0">
                <a:latin typeface="Arial Black" panose="020B0A04020102020204" pitchFamily="34" charset="0"/>
                <a:cs typeface="Aharoni" panose="02010803020104030203" pitchFamily="2" charset="-79"/>
              </a:rPr>
            </a:br>
            <a:r>
              <a:rPr lang="fr-CH" sz="3200" b="1" dirty="0">
                <a:latin typeface="Arial Black" panose="020B0A04020102020204" pitchFamily="34" charset="0"/>
                <a:cs typeface="Aharoni" panose="02010803020104030203" pitchFamily="2" charset="-79"/>
              </a:rPr>
              <a:t>la création</a:t>
            </a:r>
            <a:endParaRPr lang="fr-CH" sz="2000" b="1" dirty="0">
              <a:latin typeface="Arial Black" panose="020B0A04020102020204" pitchFamily="34" charset="0"/>
              <a:cs typeface="Aharoni" panose="02010803020104030203" pitchFamily="2" charset="-79"/>
            </a:endParaRPr>
          </a:p>
        </p:txBody>
      </p:sp>
      <p:sp>
        <p:nvSpPr>
          <p:cNvPr id="3" name="Sous-titre 2"/>
          <p:cNvSpPr>
            <a:spLocks noGrp="1"/>
          </p:cNvSpPr>
          <p:nvPr>
            <p:ph type="subTitle" idx="1"/>
          </p:nvPr>
        </p:nvSpPr>
        <p:spPr>
          <a:xfrm>
            <a:off x="371369" y="2886834"/>
            <a:ext cx="3322089" cy="3971166"/>
          </a:xfrm>
        </p:spPr>
        <p:txBody>
          <a:bodyPr>
            <a:normAutofit/>
          </a:bodyPr>
          <a:lstStyle/>
          <a:p>
            <a:pPr algn="l"/>
            <a:r>
              <a:rPr lang="fr-CH" sz="3600" b="1" cap="none" dirty="0">
                <a:solidFill>
                  <a:srgbClr val="FF0000"/>
                </a:solidFill>
                <a:effectLst>
                  <a:outerShdw blurRad="38100" dist="38100" dir="2700000" algn="tl">
                    <a:srgbClr val="000000">
                      <a:alpha val="43137"/>
                    </a:srgbClr>
                  </a:outerShdw>
                </a:effectLst>
              </a:rPr>
              <a:t>4. Sens anagogique </a:t>
            </a:r>
            <a:r>
              <a:rPr lang="fr-CH" sz="3600" cap="none" dirty="0"/>
              <a:t>(dans l’histoire du salut) – ante </a:t>
            </a:r>
            <a:r>
              <a:rPr lang="fr-CH" sz="3600" cap="none" dirty="0" err="1"/>
              <a:t>legem</a:t>
            </a:r>
            <a:r>
              <a:rPr lang="fr-CH" sz="3600" cap="none" dirty="0"/>
              <a:t> – </a:t>
            </a:r>
            <a:r>
              <a:rPr lang="fr-CH" sz="3600" cap="none" dirty="0" err="1"/>
              <a:t>contemplatio</a:t>
            </a:r>
            <a:endParaRPr lang="fr-CH" sz="3600" cap="none" dirty="0"/>
          </a:p>
        </p:txBody>
      </p:sp>
      <p:pic>
        <p:nvPicPr>
          <p:cNvPr id="4" name="Image 3"/>
          <p:cNvPicPr>
            <a:picLocks noChangeAspect="1"/>
          </p:cNvPicPr>
          <p:nvPr/>
        </p:nvPicPr>
        <p:blipFill rotWithShape="1">
          <a:blip r:embed="rId2"/>
          <a:srcRect b="60596"/>
          <a:stretch/>
        </p:blipFill>
        <p:spPr>
          <a:xfrm>
            <a:off x="371369" y="0"/>
            <a:ext cx="2950720" cy="2702560"/>
          </a:xfrm>
          <a:prstGeom prst="rect">
            <a:avLst/>
          </a:prstGeom>
        </p:spPr>
      </p:pic>
      <p:sp>
        <p:nvSpPr>
          <p:cNvPr id="10" name="Rectangle à coins arrondis 9"/>
          <p:cNvSpPr/>
          <p:nvPr/>
        </p:nvSpPr>
        <p:spPr>
          <a:xfrm>
            <a:off x="371369" y="860612"/>
            <a:ext cx="2950720" cy="17708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3" name="Image 12"/>
          <p:cNvPicPr>
            <a:picLocks noChangeAspect="1"/>
          </p:cNvPicPr>
          <p:nvPr/>
        </p:nvPicPr>
        <p:blipFill>
          <a:blip r:embed="rId3"/>
          <a:stretch>
            <a:fillRect/>
          </a:stretch>
        </p:blipFill>
        <p:spPr>
          <a:xfrm>
            <a:off x="3441943" y="-102031"/>
            <a:ext cx="5590297" cy="6960031"/>
          </a:xfrm>
          <a:prstGeom prst="rect">
            <a:avLst/>
          </a:prstGeom>
        </p:spPr>
      </p:pic>
      <p:sp>
        <p:nvSpPr>
          <p:cNvPr id="5" name="Espace réservé du numéro de diapositive 4"/>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264914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2080" y="1313479"/>
            <a:ext cx="4106332" cy="1544420"/>
          </a:xfrm>
        </p:spPr>
        <p:txBody>
          <a:bodyPr>
            <a:noAutofit/>
          </a:bodyPr>
          <a:lstStyle/>
          <a:p>
            <a:r>
              <a:rPr lang="fr-CH" sz="4000" b="1" dirty="0">
                <a:latin typeface="Aharoni" panose="02010803020104030203" pitchFamily="2" charset="-79"/>
                <a:cs typeface="Aharoni" panose="02010803020104030203" pitchFamily="2" charset="-79"/>
              </a:rPr>
              <a:t>14. Le paradis</a:t>
            </a:r>
            <a:endParaRPr lang="fr-CH" sz="3200" b="1" dirty="0">
              <a:latin typeface="Aharoni" panose="02010803020104030203" pitchFamily="2" charset="-79"/>
              <a:cs typeface="Aharoni" panose="02010803020104030203" pitchFamily="2" charset="-79"/>
            </a:endParaRPr>
          </a:p>
        </p:txBody>
      </p:sp>
      <p:sp>
        <p:nvSpPr>
          <p:cNvPr id="3" name="Sous-titre 2"/>
          <p:cNvSpPr>
            <a:spLocks noGrp="1"/>
          </p:cNvSpPr>
          <p:nvPr>
            <p:ph type="subTitle" idx="1"/>
          </p:nvPr>
        </p:nvSpPr>
        <p:spPr>
          <a:xfrm>
            <a:off x="348957" y="3403600"/>
            <a:ext cx="3648635" cy="2884644"/>
          </a:xfrm>
        </p:spPr>
        <p:txBody>
          <a:bodyPr>
            <a:normAutofit fontScale="77500" lnSpcReduction="20000"/>
          </a:bodyPr>
          <a:lstStyle/>
          <a:p>
            <a:pPr algn="l"/>
            <a:r>
              <a:rPr lang="fr-CH" sz="3600" cap="none" dirty="0"/>
              <a:t>L’homme et la femme créés à l’image et à la ressemblance de Dieu sont placés par Dieu (représenté par le logos = le Christ) dans le paradis				</a:t>
            </a:r>
          </a:p>
        </p:txBody>
      </p:sp>
      <p:pic>
        <p:nvPicPr>
          <p:cNvPr id="6" name="Image 5"/>
          <p:cNvPicPr>
            <a:picLocks noChangeAspect="1"/>
          </p:cNvPicPr>
          <p:nvPr/>
        </p:nvPicPr>
        <p:blipFill rotWithShape="1">
          <a:blip r:embed="rId2"/>
          <a:srcRect t="12147" b="60596"/>
          <a:stretch/>
        </p:blipFill>
        <p:spPr>
          <a:xfrm>
            <a:off x="269769" y="166943"/>
            <a:ext cx="2950720" cy="1869440"/>
          </a:xfrm>
          <a:prstGeom prst="rect">
            <a:avLst/>
          </a:prstGeom>
        </p:spPr>
      </p:pic>
      <p:sp>
        <p:nvSpPr>
          <p:cNvPr id="7" name="Rectangle à coins arrondis 6"/>
          <p:cNvSpPr/>
          <p:nvPr/>
        </p:nvSpPr>
        <p:spPr>
          <a:xfrm>
            <a:off x="348957" y="166943"/>
            <a:ext cx="2950720" cy="17708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5" name="Image 4"/>
          <p:cNvPicPr>
            <a:picLocks noChangeAspect="1"/>
          </p:cNvPicPr>
          <p:nvPr/>
        </p:nvPicPr>
        <p:blipFill>
          <a:blip r:embed="rId3"/>
          <a:stretch>
            <a:fillRect/>
          </a:stretch>
        </p:blipFill>
        <p:spPr>
          <a:xfrm>
            <a:off x="4498731" y="0"/>
            <a:ext cx="7693269" cy="6858000"/>
          </a:xfrm>
          <a:prstGeom prst="rect">
            <a:avLst/>
          </a:prstGeom>
        </p:spPr>
      </p:pic>
      <p:sp>
        <p:nvSpPr>
          <p:cNvPr id="4" name="Espace réservé du numéro de diapositive 3"/>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265953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2080" y="1313479"/>
            <a:ext cx="4106332" cy="1544420"/>
          </a:xfrm>
        </p:spPr>
        <p:txBody>
          <a:bodyPr>
            <a:noAutofit/>
          </a:bodyPr>
          <a:lstStyle/>
          <a:p>
            <a:r>
              <a:rPr lang="fr-CH" sz="5400" b="1" dirty="0">
                <a:latin typeface="Aharoni" panose="02010803020104030203" pitchFamily="2" charset="-79"/>
                <a:cs typeface="Aharoni" panose="02010803020104030203" pitchFamily="2" charset="-79"/>
              </a:rPr>
              <a:t>15. </a:t>
            </a:r>
            <a:r>
              <a:rPr lang="fr-CH" sz="4000" b="1" dirty="0">
                <a:latin typeface="Aharoni" panose="02010803020104030203" pitchFamily="2" charset="-79"/>
                <a:cs typeface="Aharoni" panose="02010803020104030203" pitchFamily="2" charset="-79"/>
              </a:rPr>
              <a:t>La Chute</a:t>
            </a:r>
            <a:endParaRPr lang="fr-CH" sz="3200" b="1" dirty="0">
              <a:latin typeface="Aharoni" panose="02010803020104030203" pitchFamily="2" charset="-79"/>
              <a:cs typeface="Aharoni" panose="02010803020104030203" pitchFamily="2" charset="-79"/>
            </a:endParaRPr>
          </a:p>
        </p:txBody>
      </p:sp>
      <p:sp>
        <p:nvSpPr>
          <p:cNvPr id="3" name="Sous-titre 2"/>
          <p:cNvSpPr>
            <a:spLocks noGrp="1"/>
          </p:cNvSpPr>
          <p:nvPr>
            <p:ph type="subTitle" idx="1"/>
          </p:nvPr>
        </p:nvSpPr>
        <p:spPr>
          <a:xfrm>
            <a:off x="348957" y="3403600"/>
            <a:ext cx="3648635" cy="2884644"/>
          </a:xfrm>
        </p:spPr>
        <p:txBody>
          <a:bodyPr>
            <a:normAutofit fontScale="70000" lnSpcReduction="20000"/>
          </a:bodyPr>
          <a:lstStyle/>
          <a:p>
            <a:pPr algn="l"/>
            <a:r>
              <a:rPr lang="fr-CH" sz="3600" cap="none" dirty="0"/>
              <a:t>Adam et Eve mangent le fruit défendu séduit par le serpent qui s’est enroulé autour d’un des arbres. Ils se donnent la main, comme pour souligner que l’on ne peut pas déterminer qui des deux a commencé.			</a:t>
            </a:r>
          </a:p>
        </p:txBody>
      </p:sp>
      <p:pic>
        <p:nvPicPr>
          <p:cNvPr id="6" name="Image 5"/>
          <p:cNvPicPr>
            <a:picLocks noChangeAspect="1"/>
          </p:cNvPicPr>
          <p:nvPr/>
        </p:nvPicPr>
        <p:blipFill rotWithShape="1">
          <a:blip r:embed="rId2"/>
          <a:srcRect t="12147" b="60596"/>
          <a:stretch/>
        </p:blipFill>
        <p:spPr>
          <a:xfrm>
            <a:off x="269769" y="166943"/>
            <a:ext cx="2950720" cy="1869440"/>
          </a:xfrm>
          <a:prstGeom prst="rect">
            <a:avLst/>
          </a:prstGeom>
        </p:spPr>
      </p:pic>
      <p:sp>
        <p:nvSpPr>
          <p:cNvPr id="7" name="Rectangle à coins arrondis 6"/>
          <p:cNvSpPr/>
          <p:nvPr/>
        </p:nvSpPr>
        <p:spPr>
          <a:xfrm>
            <a:off x="348957" y="166943"/>
            <a:ext cx="2950720" cy="17708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4" name="Image 3"/>
          <p:cNvPicPr>
            <a:picLocks noChangeAspect="1"/>
          </p:cNvPicPr>
          <p:nvPr/>
        </p:nvPicPr>
        <p:blipFill>
          <a:blip r:embed="rId3"/>
          <a:stretch>
            <a:fillRect/>
          </a:stretch>
        </p:blipFill>
        <p:spPr>
          <a:xfrm>
            <a:off x="4811549" y="4724"/>
            <a:ext cx="7380451" cy="6853276"/>
          </a:xfrm>
          <a:prstGeom prst="rect">
            <a:avLst/>
          </a:prstGeom>
        </p:spPr>
      </p:pic>
      <p:sp>
        <p:nvSpPr>
          <p:cNvPr id="5" name="Espace réservé du numéro de diapositive 4"/>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2213511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0581" y="1313479"/>
            <a:ext cx="2978572" cy="1544420"/>
          </a:xfrm>
        </p:spPr>
        <p:txBody>
          <a:bodyPr>
            <a:noAutofit/>
          </a:bodyPr>
          <a:lstStyle/>
          <a:p>
            <a:r>
              <a:rPr lang="fr-CH" sz="5400" b="1" dirty="0">
                <a:latin typeface="Aharoni" panose="02010803020104030203" pitchFamily="2" charset="-79"/>
                <a:cs typeface="Aharoni" panose="02010803020104030203" pitchFamily="2" charset="-79"/>
              </a:rPr>
              <a:t>11. </a:t>
            </a:r>
            <a:r>
              <a:rPr lang="fr-CH" sz="4000" b="1" dirty="0">
                <a:latin typeface="Aharoni" panose="02010803020104030203" pitchFamily="2" charset="-79"/>
                <a:cs typeface="Aharoni" panose="02010803020104030203" pitchFamily="2" charset="-79"/>
              </a:rPr>
              <a:t>Nudité</a:t>
            </a:r>
            <a:endParaRPr lang="fr-CH" sz="3200" b="1" dirty="0">
              <a:latin typeface="Aharoni" panose="02010803020104030203" pitchFamily="2" charset="-79"/>
              <a:cs typeface="Aharoni" panose="02010803020104030203" pitchFamily="2" charset="-79"/>
            </a:endParaRPr>
          </a:p>
        </p:txBody>
      </p:sp>
      <p:sp>
        <p:nvSpPr>
          <p:cNvPr id="3" name="Sous-titre 2"/>
          <p:cNvSpPr>
            <a:spLocks noGrp="1"/>
          </p:cNvSpPr>
          <p:nvPr>
            <p:ph type="subTitle" idx="1"/>
          </p:nvPr>
        </p:nvSpPr>
        <p:spPr>
          <a:xfrm>
            <a:off x="269769" y="2857899"/>
            <a:ext cx="4446563" cy="4074160"/>
          </a:xfrm>
        </p:spPr>
        <p:txBody>
          <a:bodyPr>
            <a:normAutofit fontScale="70000" lnSpcReduction="20000"/>
          </a:bodyPr>
          <a:lstStyle/>
          <a:p>
            <a:pPr algn="l"/>
            <a:r>
              <a:rPr lang="fr-CH" sz="3600" cap="none" dirty="0"/>
              <a:t>Adam et Eve, assis s’éloignent de Dieu (dans le ciel séparé par une voûte rouge – blanc – vert) car ils sont nus (signe du péché) et se cachent avec des feuilles de vigne. Dieu (représenté par le Christ) prononce une sentence (représenté par le rouleau) : l’homme et la femme vont maintenant cultiver la terre et mettre au monde des enfants dans la peine et les douleurs.		</a:t>
            </a:r>
          </a:p>
        </p:txBody>
      </p:sp>
      <p:pic>
        <p:nvPicPr>
          <p:cNvPr id="6" name="Image 5"/>
          <p:cNvPicPr>
            <a:picLocks noChangeAspect="1"/>
          </p:cNvPicPr>
          <p:nvPr/>
        </p:nvPicPr>
        <p:blipFill rotWithShape="1">
          <a:blip r:embed="rId2"/>
          <a:srcRect t="12147" b="60596"/>
          <a:stretch/>
        </p:blipFill>
        <p:spPr>
          <a:xfrm>
            <a:off x="269769" y="166943"/>
            <a:ext cx="2950720" cy="1869440"/>
          </a:xfrm>
          <a:prstGeom prst="rect">
            <a:avLst/>
          </a:prstGeom>
        </p:spPr>
      </p:pic>
      <p:sp>
        <p:nvSpPr>
          <p:cNvPr id="7" name="Rectangle à coins arrondis 6"/>
          <p:cNvSpPr/>
          <p:nvPr/>
        </p:nvSpPr>
        <p:spPr>
          <a:xfrm>
            <a:off x="348957" y="166943"/>
            <a:ext cx="2950720" cy="17708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5" name="Image 4"/>
          <p:cNvPicPr>
            <a:picLocks noChangeAspect="1"/>
          </p:cNvPicPr>
          <p:nvPr/>
        </p:nvPicPr>
        <p:blipFill>
          <a:blip r:embed="rId3"/>
          <a:stretch>
            <a:fillRect/>
          </a:stretch>
        </p:blipFill>
        <p:spPr>
          <a:xfrm>
            <a:off x="5004815" y="0"/>
            <a:ext cx="7187185" cy="6858000"/>
          </a:xfrm>
          <a:prstGeom prst="rect">
            <a:avLst/>
          </a:prstGeom>
        </p:spPr>
      </p:pic>
      <p:sp>
        <p:nvSpPr>
          <p:cNvPr id="4" name="Espace réservé du numéro de diapositive 3"/>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1321103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0580" y="1313479"/>
            <a:ext cx="4320460" cy="1544420"/>
          </a:xfrm>
        </p:spPr>
        <p:txBody>
          <a:bodyPr>
            <a:noAutofit/>
          </a:bodyPr>
          <a:lstStyle/>
          <a:p>
            <a:pPr algn="l"/>
            <a:r>
              <a:rPr lang="fr-CH" sz="5400" b="1" dirty="0">
                <a:latin typeface="Aharoni" panose="02010803020104030203" pitchFamily="2" charset="-79"/>
                <a:cs typeface="Aharoni" panose="02010803020104030203" pitchFamily="2" charset="-79"/>
              </a:rPr>
              <a:t>12. </a:t>
            </a:r>
            <a:r>
              <a:rPr lang="fr-CH" sz="4000" b="1" dirty="0">
                <a:latin typeface="Aharoni" panose="02010803020104030203" pitchFamily="2" charset="-79"/>
                <a:cs typeface="Aharoni" panose="02010803020104030203" pitchFamily="2" charset="-79"/>
              </a:rPr>
              <a:t>chassés</a:t>
            </a:r>
            <a:endParaRPr lang="fr-CH" sz="3200" b="1" dirty="0">
              <a:latin typeface="Aharoni" panose="02010803020104030203" pitchFamily="2" charset="-79"/>
              <a:cs typeface="Aharoni" panose="02010803020104030203" pitchFamily="2" charset="-79"/>
            </a:endParaRPr>
          </a:p>
        </p:txBody>
      </p:sp>
      <p:sp>
        <p:nvSpPr>
          <p:cNvPr id="3" name="Sous-titre 2"/>
          <p:cNvSpPr>
            <a:spLocks noGrp="1"/>
          </p:cNvSpPr>
          <p:nvPr>
            <p:ph type="subTitle" idx="1"/>
          </p:nvPr>
        </p:nvSpPr>
        <p:spPr>
          <a:xfrm>
            <a:off x="269769" y="2857899"/>
            <a:ext cx="4446563" cy="4074160"/>
          </a:xfrm>
        </p:spPr>
        <p:txBody>
          <a:bodyPr>
            <a:normAutofit fontScale="77500" lnSpcReduction="20000"/>
          </a:bodyPr>
          <a:lstStyle/>
          <a:p>
            <a:pPr algn="l"/>
            <a:r>
              <a:rPr lang="fr-CH" sz="3600" cap="none" dirty="0"/>
              <a:t>Un ange, tenant un glaive de feu, le glaive de la Parole(les commandements, l’interdit), expulse l’homme et la femme du Jardin. (d’après </a:t>
            </a:r>
            <a:r>
              <a:rPr lang="fr-CH" sz="3600" cap="none" dirty="0" err="1"/>
              <a:t>Gn</a:t>
            </a:r>
            <a:r>
              <a:rPr lang="fr-CH" sz="3600" cap="none" dirty="0"/>
              <a:t> 3,24). La splendeur des six ailes lumineuses de l’ange évoque la beauté d’un paradis désormais perdu	</a:t>
            </a:r>
          </a:p>
        </p:txBody>
      </p:sp>
      <p:pic>
        <p:nvPicPr>
          <p:cNvPr id="6" name="Image 5"/>
          <p:cNvPicPr>
            <a:picLocks noChangeAspect="1"/>
          </p:cNvPicPr>
          <p:nvPr/>
        </p:nvPicPr>
        <p:blipFill rotWithShape="1">
          <a:blip r:embed="rId2"/>
          <a:srcRect t="12147" b="60596"/>
          <a:stretch/>
        </p:blipFill>
        <p:spPr>
          <a:xfrm>
            <a:off x="269769" y="166943"/>
            <a:ext cx="2950720" cy="1869440"/>
          </a:xfrm>
          <a:prstGeom prst="rect">
            <a:avLst/>
          </a:prstGeom>
        </p:spPr>
      </p:pic>
      <p:sp>
        <p:nvSpPr>
          <p:cNvPr id="7" name="Rectangle à coins arrondis 6"/>
          <p:cNvSpPr/>
          <p:nvPr/>
        </p:nvSpPr>
        <p:spPr>
          <a:xfrm>
            <a:off x="348957" y="166943"/>
            <a:ext cx="2950720" cy="17708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4" name="Image 3"/>
          <p:cNvPicPr>
            <a:picLocks noChangeAspect="1"/>
          </p:cNvPicPr>
          <p:nvPr/>
        </p:nvPicPr>
        <p:blipFill>
          <a:blip r:embed="rId3"/>
          <a:stretch>
            <a:fillRect/>
          </a:stretch>
        </p:blipFill>
        <p:spPr>
          <a:xfrm>
            <a:off x="5059679" y="0"/>
            <a:ext cx="7132321" cy="6858000"/>
          </a:xfrm>
          <a:prstGeom prst="rect">
            <a:avLst/>
          </a:prstGeom>
        </p:spPr>
      </p:pic>
      <p:sp>
        <p:nvSpPr>
          <p:cNvPr id="5" name="Espace réservé du numéro de diapositive 4"/>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512870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032240" y="3683697"/>
            <a:ext cx="3070574" cy="655501"/>
          </a:xfrm>
        </p:spPr>
        <p:txBody>
          <a:bodyPr>
            <a:noAutofit/>
          </a:bodyPr>
          <a:lstStyle/>
          <a:p>
            <a:pPr algn="ctr"/>
            <a:r>
              <a:rPr lang="fr-CH" sz="4400" b="1" dirty="0">
                <a:latin typeface="Arial Black" panose="020B0A04020102020204" pitchFamily="34" charset="0"/>
                <a:cs typeface="Aharoni" panose="02010803020104030203" pitchFamily="2" charset="-79"/>
              </a:rPr>
              <a:t>4. Sens </a:t>
            </a:r>
            <a:r>
              <a:rPr lang="fr-CH" sz="4400" b="1" dirty="0" err="1">
                <a:latin typeface="Arial Black" panose="020B0A04020102020204" pitchFamily="34" charset="0"/>
                <a:cs typeface="Aharoni" panose="02010803020104030203" pitchFamily="2" charset="-79"/>
              </a:rPr>
              <a:t>anago-gique</a:t>
            </a:r>
            <a:br>
              <a:rPr lang="fr-CH" sz="4400" b="1" dirty="0">
                <a:latin typeface="Arial Black" panose="020B0A04020102020204" pitchFamily="34" charset="0"/>
                <a:cs typeface="Aharoni" panose="02010803020104030203" pitchFamily="2" charset="-79"/>
              </a:rPr>
            </a:br>
            <a:r>
              <a:rPr lang="fr-CH" sz="3600" b="1" dirty="0">
                <a:latin typeface="Arial Black" panose="020B0A04020102020204" pitchFamily="34" charset="0"/>
                <a:cs typeface="Aharoni" panose="02010803020104030203" pitchFamily="2" charset="-79"/>
              </a:rPr>
              <a:t>la création</a:t>
            </a:r>
            <a:endParaRPr lang="fr-CH" sz="2400" b="1" dirty="0">
              <a:latin typeface="Arial Black" panose="020B0A04020102020204" pitchFamily="34" charset="0"/>
              <a:cs typeface="Aharoni" panose="02010803020104030203" pitchFamily="2" charset="-79"/>
            </a:endParaRPr>
          </a:p>
        </p:txBody>
      </p:sp>
      <p:sp>
        <p:nvSpPr>
          <p:cNvPr id="3" name="Sous-titre 2"/>
          <p:cNvSpPr>
            <a:spLocks noGrp="1"/>
          </p:cNvSpPr>
          <p:nvPr>
            <p:ph type="subTitle" idx="1"/>
          </p:nvPr>
        </p:nvSpPr>
        <p:spPr>
          <a:xfrm>
            <a:off x="371369" y="2886834"/>
            <a:ext cx="3322089" cy="3971166"/>
          </a:xfrm>
        </p:spPr>
        <p:txBody>
          <a:bodyPr>
            <a:normAutofit/>
          </a:bodyPr>
          <a:lstStyle/>
          <a:p>
            <a:pPr algn="l"/>
            <a:r>
              <a:rPr lang="fr-CH" sz="3600" b="1" cap="none" dirty="0">
                <a:solidFill>
                  <a:srgbClr val="FF0000"/>
                </a:solidFill>
                <a:effectLst>
                  <a:outerShdw blurRad="38100" dist="38100" dir="2700000" algn="tl">
                    <a:srgbClr val="000000">
                      <a:alpha val="43137"/>
                    </a:srgbClr>
                  </a:outerShdw>
                </a:effectLst>
              </a:rPr>
              <a:t>Sens anagogique </a:t>
            </a:r>
            <a:r>
              <a:rPr lang="fr-CH" sz="3600" cap="none" dirty="0"/>
              <a:t>(dans l’histoire du salut) – ante </a:t>
            </a:r>
            <a:r>
              <a:rPr lang="fr-CH" sz="3600" cap="none" dirty="0" err="1"/>
              <a:t>legem</a:t>
            </a:r>
            <a:r>
              <a:rPr lang="fr-CH" sz="3600" cap="none" dirty="0"/>
              <a:t> – </a:t>
            </a:r>
            <a:r>
              <a:rPr lang="fr-CH" sz="3600" cap="none" dirty="0" err="1"/>
              <a:t>contemplatio</a:t>
            </a:r>
            <a:endParaRPr lang="fr-CH" sz="3600" cap="none" dirty="0"/>
          </a:p>
        </p:txBody>
      </p:sp>
      <p:pic>
        <p:nvPicPr>
          <p:cNvPr id="4" name="Image 3"/>
          <p:cNvPicPr>
            <a:picLocks noChangeAspect="1"/>
          </p:cNvPicPr>
          <p:nvPr/>
        </p:nvPicPr>
        <p:blipFill rotWithShape="1">
          <a:blip r:embed="rId2"/>
          <a:srcRect b="60596"/>
          <a:stretch/>
        </p:blipFill>
        <p:spPr>
          <a:xfrm>
            <a:off x="371369" y="0"/>
            <a:ext cx="2950720" cy="2702560"/>
          </a:xfrm>
          <a:prstGeom prst="rect">
            <a:avLst/>
          </a:prstGeom>
        </p:spPr>
      </p:pic>
      <p:sp>
        <p:nvSpPr>
          <p:cNvPr id="10" name="Rectangle à coins arrondis 9"/>
          <p:cNvSpPr/>
          <p:nvPr/>
        </p:nvSpPr>
        <p:spPr>
          <a:xfrm>
            <a:off x="371369" y="860612"/>
            <a:ext cx="2950720" cy="17708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3" name="Image 12"/>
          <p:cNvPicPr>
            <a:picLocks noChangeAspect="1"/>
          </p:cNvPicPr>
          <p:nvPr/>
        </p:nvPicPr>
        <p:blipFill>
          <a:blip r:embed="rId3"/>
          <a:stretch>
            <a:fillRect/>
          </a:stretch>
        </p:blipFill>
        <p:spPr>
          <a:xfrm>
            <a:off x="3441943" y="-102031"/>
            <a:ext cx="5590297" cy="6960031"/>
          </a:xfrm>
          <a:prstGeom prst="rect">
            <a:avLst/>
          </a:prstGeom>
        </p:spPr>
      </p:pic>
      <p:sp>
        <p:nvSpPr>
          <p:cNvPr id="5" name="Espace réservé du numéro de diapositive 4"/>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3849729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0906" y="737703"/>
            <a:ext cx="10885115" cy="5447645"/>
          </a:xfrm>
          <a:prstGeom prst="rect">
            <a:avLst/>
          </a:prstGeom>
        </p:spPr>
        <p:txBody>
          <a:bodyPr wrap="square">
            <a:spAutoFit/>
          </a:bodyPr>
          <a:lstStyle/>
          <a:p>
            <a:pPr algn="just">
              <a:spcAft>
                <a:spcPts val="0"/>
              </a:spcAft>
            </a:pPr>
            <a:r>
              <a:rPr lang="fr-CH" b="1" dirty="0" err="1">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Lc</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10,</a:t>
            </a: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25</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voici qu’un docteur de la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Loi</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se leva et mit Jésus à l’</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épreuve</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en disant : « Maître, que dois-je faire pour avoir en héritage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la vie éternelle</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 »</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26</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Jésus lui demanda : « Dans la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Loi</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qu’y </a:t>
            </a:r>
            <a:r>
              <a:rPr lang="fr-CH" b="1" dirty="0" err="1">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a-t-il</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d’écrit ? Et comment lis-tu ? »</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27</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L’autre répondit : «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Tu aimeras le Seigneur ton Dieu de tout ton cœur</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de toute ton âme, de toute ta force et de toute ton intelligence, et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ton prochain comme toi-même</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28</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Jésus lui dit : « Tu as répondu correctement. Fais ainsi et tu vivras. »</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29</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Mais lui, voulant se justifier, dit à Jésus : «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Et qui est</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mon prochain ? »</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30</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Jésus reprit la parole : « Un homme descendait de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Jérusalem à Jéricho</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il tomba sur des bandits ; ceux-ci, après l’avoir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dépouillé</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roué de coups, s’en allèrent, le laissant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à moitié mort</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31</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Par hasard, un prêtre descendait par ce chemin ;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le vit et passa de l’autre côté</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32</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De même un lévite arriva à cet endroit ;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le vit et passa de l’autre côté</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33</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Mais un Samaritain, qui était en route, arriva près de lui ;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le vit et fut saisi de compassion</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34 </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s’approcha, et pansa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ses blessures</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en y versant de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l’huile et du vin</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 puis il le chargea sur sa propre monture, le conduisit dans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une auberge</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prit soin de lui.</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35</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Le lendemain, il sortit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deux pièces d’argent</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les donna à l’aubergiste, en lui disant : “Prends soin de lui ; tout ce que tu auras dépensé en plus, je te le rendrai quand je repasserai.”</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36</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Lequel des trois, à ton avis, a été le prochain de l’homme tombé aux mains des bandits ? »</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1"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37</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Le docteur de la Loi répondit : « Celui qui a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fait preuve de pitié</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envers lui. » Jésus lui dit : « </a:t>
            </a:r>
            <a:r>
              <a:rPr lang="fr-CH" b="1"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Va, et toi aussi, fais de même</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endParaRPr lang="fr-CH" sz="1600"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2" name="Espace réservé du numéro de diapositive 1"/>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952634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956680" y="1065188"/>
            <a:ext cx="2235320" cy="3964012"/>
          </a:xfrm>
        </p:spPr>
        <p:txBody>
          <a:bodyPr>
            <a:noAutofit/>
          </a:bodyPr>
          <a:lstStyle/>
          <a:p>
            <a:pPr algn="ctr"/>
            <a:r>
              <a:rPr lang="fr-CH" sz="4400" b="1" dirty="0">
                <a:latin typeface="Arial Black" panose="020B0A04020102020204" pitchFamily="34" charset="0"/>
                <a:cs typeface="Aharoni" panose="02010803020104030203" pitchFamily="2" charset="-79"/>
              </a:rPr>
              <a:t>3. Sens </a:t>
            </a:r>
            <a:r>
              <a:rPr lang="fr-CH" sz="4400" b="1" dirty="0" err="1">
                <a:latin typeface="Arial Black" panose="020B0A04020102020204" pitchFamily="34" charset="0"/>
                <a:cs typeface="Aharoni" panose="02010803020104030203" pitchFamily="2" charset="-79"/>
              </a:rPr>
              <a:t>tro</a:t>
            </a:r>
            <a:r>
              <a:rPr lang="fr-CH" sz="4400" b="1" dirty="0">
                <a:latin typeface="Arial Black" panose="020B0A04020102020204" pitchFamily="34" charset="0"/>
                <a:cs typeface="Aharoni" panose="02010803020104030203" pitchFamily="2" charset="-79"/>
              </a:rPr>
              <a:t>-polo-</a:t>
            </a:r>
            <a:r>
              <a:rPr lang="fr-CH" sz="4400" b="1" dirty="0" err="1">
                <a:latin typeface="Arial Black" panose="020B0A04020102020204" pitchFamily="34" charset="0"/>
                <a:cs typeface="Aharoni" panose="02010803020104030203" pitchFamily="2" charset="-79"/>
              </a:rPr>
              <a:t>gique</a:t>
            </a:r>
            <a:br>
              <a:rPr lang="fr-CH" sz="4400" b="1" dirty="0">
                <a:latin typeface="Arial Black" panose="020B0A04020102020204" pitchFamily="34" charset="0"/>
                <a:cs typeface="Aharoni" panose="02010803020104030203" pitchFamily="2" charset="-79"/>
              </a:rPr>
            </a:br>
            <a:br>
              <a:rPr lang="fr-CH" sz="4400" b="1" dirty="0">
                <a:latin typeface="Arial Black" panose="020B0A04020102020204" pitchFamily="34" charset="0"/>
                <a:cs typeface="Aharoni" panose="02010803020104030203" pitchFamily="2" charset="-79"/>
              </a:rPr>
            </a:br>
            <a:r>
              <a:rPr lang="fr-CH" sz="4400" b="1" dirty="0">
                <a:latin typeface="Arial Black" panose="020B0A04020102020204" pitchFamily="34" charset="0"/>
                <a:cs typeface="Aharoni" panose="02010803020104030203" pitchFamily="2" charset="-79"/>
              </a:rPr>
              <a:t>Moïse</a:t>
            </a:r>
            <a:endParaRPr lang="fr-CH" sz="3200" b="1" dirty="0">
              <a:latin typeface="Arial Black" panose="020B0A04020102020204" pitchFamily="34" charset="0"/>
              <a:cs typeface="Aharoni" panose="02010803020104030203" pitchFamily="2" charset="-79"/>
            </a:endParaRPr>
          </a:p>
        </p:txBody>
      </p:sp>
      <p:sp>
        <p:nvSpPr>
          <p:cNvPr id="3" name="Sous-titre 2"/>
          <p:cNvSpPr>
            <a:spLocks noGrp="1"/>
          </p:cNvSpPr>
          <p:nvPr>
            <p:ph type="subTitle" idx="1"/>
          </p:nvPr>
        </p:nvSpPr>
        <p:spPr>
          <a:xfrm>
            <a:off x="371369" y="3029074"/>
            <a:ext cx="3243730" cy="2396366"/>
          </a:xfrm>
        </p:spPr>
        <p:txBody>
          <a:bodyPr>
            <a:normAutofit fontScale="92500" lnSpcReduction="20000"/>
          </a:bodyPr>
          <a:lstStyle/>
          <a:p>
            <a:pPr algn="l"/>
            <a:r>
              <a:rPr lang="fr-CH" sz="3600" b="1" cap="none" dirty="0">
                <a:solidFill>
                  <a:srgbClr val="FFC000"/>
                </a:solidFill>
                <a:effectLst>
                  <a:outerShdw blurRad="38100" dist="38100" dir="2700000" algn="tl">
                    <a:srgbClr val="000000">
                      <a:alpha val="43137"/>
                    </a:srgbClr>
                  </a:outerShdw>
                </a:effectLst>
              </a:rPr>
              <a:t>3. Sens </a:t>
            </a:r>
            <a:r>
              <a:rPr lang="fr-CH" sz="3600" b="1" cap="none" dirty="0" err="1">
                <a:solidFill>
                  <a:srgbClr val="FFC000"/>
                </a:solidFill>
                <a:effectLst>
                  <a:outerShdw blurRad="38100" dist="38100" dir="2700000" algn="tl">
                    <a:srgbClr val="000000">
                      <a:alpha val="43137"/>
                    </a:srgbClr>
                  </a:outerShdw>
                </a:effectLst>
              </a:rPr>
              <a:t>tropologique</a:t>
            </a:r>
            <a:r>
              <a:rPr lang="fr-CH" sz="3600" b="1" cap="none" dirty="0">
                <a:solidFill>
                  <a:srgbClr val="FFC000"/>
                </a:solidFill>
                <a:effectLst>
                  <a:outerShdw blurRad="38100" dist="38100" dir="2700000" algn="tl">
                    <a:srgbClr val="000000">
                      <a:alpha val="43137"/>
                    </a:srgbClr>
                  </a:outerShdw>
                </a:effectLst>
              </a:rPr>
              <a:t> </a:t>
            </a:r>
            <a:r>
              <a:rPr lang="fr-CH" sz="3600" cap="none" dirty="0"/>
              <a:t>(moral) – </a:t>
            </a:r>
            <a:r>
              <a:rPr lang="fr-CH" sz="3600" cap="none" dirty="0" err="1"/>
              <a:t>sub</a:t>
            </a:r>
            <a:r>
              <a:rPr lang="fr-CH" sz="3600" cap="none" dirty="0"/>
              <a:t> </a:t>
            </a:r>
            <a:r>
              <a:rPr lang="fr-CH" sz="3600" cap="none" dirty="0" err="1"/>
              <a:t>legem</a:t>
            </a:r>
            <a:r>
              <a:rPr lang="fr-CH" sz="3600" cap="none" dirty="0"/>
              <a:t> - </a:t>
            </a:r>
            <a:r>
              <a:rPr lang="fr-CH" sz="3600" cap="none" dirty="0" err="1"/>
              <a:t>oratio</a:t>
            </a:r>
            <a:r>
              <a:rPr lang="fr-CH" sz="3600" cap="none" dirty="0"/>
              <a:t>	</a:t>
            </a:r>
          </a:p>
          <a:p>
            <a:pPr algn="l"/>
            <a:r>
              <a:rPr lang="fr-CH" sz="3600" cap="none" dirty="0"/>
              <a:t>			</a:t>
            </a:r>
          </a:p>
        </p:txBody>
      </p:sp>
      <p:pic>
        <p:nvPicPr>
          <p:cNvPr id="4" name="Image 3"/>
          <p:cNvPicPr>
            <a:picLocks noChangeAspect="1"/>
          </p:cNvPicPr>
          <p:nvPr/>
        </p:nvPicPr>
        <p:blipFill rotWithShape="1">
          <a:blip r:embed="rId2"/>
          <a:srcRect t="39256" b="32894"/>
          <a:stretch/>
        </p:blipFill>
        <p:spPr>
          <a:xfrm>
            <a:off x="371369" y="110148"/>
            <a:ext cx="2950720" cy="1910080"/>
          </a:xfrm>
          <a:prstGeom prst="rect">
            <a:avLst/>
          </a:prstGeom>
        </p:spPr>
      </p:pic>
      <p:sp>
        <p:nvSpPr>
          <p:cNvPr id="11" name="Rectangle à coins arrondis 10"/>
          <p:cNvSpPr/>
          <p:nvPr/>
        </p:nvSpPr>
        <p:spPr>
          <a:xfrm>
            <a:off x="371369" y="164534"/>
            <a:ext cx="2950720" cy="1855694"/>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5" name="Image 4"/>
          <p:cNvPicPr>
            <a:picLocks noChangeAspect="1"/>
          </p:cNvPicPr>
          <p:nvPr/>
        </p:nvPicPr>
        <p:blipFill>
          <a:blip r:embed="rId3"/>
          <a:stretch>
            <a:fillRect/>
          </a:stretch>
        </p:blipFill>
        <p:spPr>
          <a:xfrm>
            <a:off x="3379237" y="0"/>
            <a:ext cx="6520295" cy="6858000"/>
          </a:xfrm>
          <a:prstGeom prst="rect">
            <a:avLst/>
          </a:prstGeom>
        </p:spPr>
      </p:pic>
      <p:sp>
        <p:nvSpPr>
          <p:cNvPr id="6" name="Espace réservé du numéro de diapositive 5"/>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1563761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0580" y="1313479"/>
            <a:ext cx="4320460" cy="1544420"/>
          </a:xfrm>
        </p:spPr>
        <p:txBody>
          <a:bodyPr>
            <a:noAutofit/>
          </a:bodyPr>
          <a:lstStyle/>
          <a:p>
            <a:pPr algn="l"/>
            <a:r>
              <a:rPr lang="fr-CH" sz="5400" b="1" dirty="0">
                <a:latin typeface="Aharoni" panose="02010803020104030203" pitchFamily="2" charset="-79"/>
                <a:cs typeface="Aharoni" panose="02010803020104030203" pitchFamily="2" charset="-79"/>
              </a:rPr>
              <a:t>7. </a:t>
            </a:r>
            <a:r>
              <a:rPr lang="fr-CH" sz="4000" b="1" dirty="0">
                <a:latin typeface="Aharoni" panose="02010803020104030203" pitchFamily="2" charset="-79"/>
                <a:cs typeface="Aharoni" panose="02010803020104030203" pitchFamily="2" charset="-79"/>
              </a:rPr>
              <a:t>Le buisson</a:t>
            </a:r>
            <a:endParaRPr lang="fr-CH" sz="3200" b="1" dirty="0">
              <a:latin typeface="Aharoni" panose="02010803020104030203" pitchFamily="2" charset="-79"/>
              <a:cs typeface="Aharoni" panose="02010803020104030203" pitchFamily="2" charset="-79"/>
            </a:endParaRPr>
          </a:p>
        </p:txBody>
      </p:sp>
      <p:sp>
        <p:nvSpPr>
          <p:cNvPr id="3" name="Sous-titre 2"/>
          <p:cNvSpPr>
            <a:spLocks noGrp="1"/>
          </p:cNvSpPr>
          <p:nvPr>
            <p:ph type="subTitle" idx="1"/>
          </p:nvPr>
        </p:nvSpPr>
        <p:spPr>
          <a:xfrm>
            <a:off x="269770" y="2857898"/>
            <a:ext cx="3769686" cy="4294741"/>
          </a:xfrm>
        </p:spPr>
        <p:txBody>
          <a:bodyPr>
            <a:normAutofit fontScale="85000" lnSpcReduction="20000"/>
          </a:bodyPr>
          <a:lstStyle/>
          <a:p>
            <a:pPr algn="l"/>
            <a:r>
              <a:rPr lang="fr-CH" sz="3600" cap="none" dirty="0"/>
              <a:t>Moïse le berger, ôte ses sandales pour s’approcher du buisson qui brûle sans se consumer. C’est la rencontre de Moïse avec Dieu, toujours représenté par le visage du Christ. (Ex 3,1-10)	</a:t>
            </a:r>
          </a:p>
        </p:txBody>
      </p:sp>
      <p:pic>
        <p:nvPicPr>
          <p:cNvPr id="5" name="Image 4"/>
          <p:cNvPicPr>
            <a:picLocks noChangeAspect="1"/>
          </p:cNvPicPr>
          <p:nvPr/>
        </p:nvPicPr>
        <p:blipFill>
          <a:blip r:embed="rId2"/>
          <a:stretch>
            <a:fillRect/>
          </a:stretch>
        </p:blipFill>
        <p:spPr>
          <a:xfrm>
            <a:off x="376806" y="146993"/>
            <a:ext cx="3005588" cy="1938696"/>
          </a:xfrm>
          <a:prstGeom prst="rect">
            <a:avLst/>
          </a:prstGeom>
        </p:spPr>
      </p:pic>
      <p:pic>
        <p:nvPicPr>
          <p:cNvPr id="8" name="Image 7"/>
          <p:cNvPicPr>
            <a:picLocks noChangeAspect="1"/>
          </p:cNvPicPr>
          <p:nvPr/>
        </p:nvPicPr>
        <p:blipFill>
          <a:blip r:embed="rId3"/>
          <a:stretch>
            <a:fillRect/>
          </a:stretch>
        </p:blipFill>
        <p:spPr>
          <a:xfrm>
            <a:off x="4039455" y="0"/>
            <a:ext cx="8152545" cy="6858000"/>
          </a:xfrm>
          <a:prstGeom prst="rect">
            <a:avLst/>
          </a:prstGeom>
        </p:spPr>
      </p:pic>
      <p:sp>
        <p:nvSpPr>
          <p:cNvPr id="4" name="Espace réservé du numéro de diapositive 3"/>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3761515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0580" y="1313479"/>
            <a:ext cx="4320460" cy="1544420"/>
          </a:xfrm>
        </p:spPr>
        <p:txBody>
          <a:bodyPr>
            <a:noAutofit/>
          </a:bodyPr>
          <a:lstStyle/>
          <a:p>
            <a:pPr algn="l"/>
            <a:r>
              <a:rPr lang="fr-CH" b="1" dirty="0">
                <a:latin typeface="Aharoni" panose="02010803020104030203" pitchFamily="2" charset="-79"/>
                <a:cs typeface="Aharoni" panose="02010803020104030203" pitchFamily="2" charset="-79"/>
              </a:rPr>
              <a:t>10. </a:t>
            </a:r>
            <a:r>
              <a:rPr lang="fr-CH" sz="3200" b="1" dirty="0">
                <a:latin typeface="Aharoni" panose="02010803020104030203" pitchFamily="2" charset="-79"/>
                <a:cs typeface="Aharoni" panose="02010803020104030203" pitchFamily="2" charset="-79"/>
              </a:rPr>
              <a:t>Avec pharaon</a:t>
            </a:r>
          </a:p>
        </p:txBody>
      </p:sp>
      <p:sp>
        <p:nvSpPr>
          <p:cNvPr id="3" name="Sous-titre 2"/>
          <p:cNvSpPr>
            <a:spLocks noGrp="1"/>
          </p:cNvSpPr>
          <p:nvPr>
            <p:ph type="subTitle" idx="1"/>
          </p:nvPr>
        </p:nvSpPr>
        <p:spPr>
          <a:xfrm>
            <a:off x="269770" y="2857898"/>
            <a:ext cx="4139670" cy="4294741"/>
          </a:xfrm>
        </p:spPr>
        <p:txBody>
          <a:bodyPr>
            <a:normAutofit fontScale="77500" lnSpcReduction="20000"/>
          </a:bodyPr>
          <a:lstStyle/>
          <a:p>
            <a:pPr algn="l"/>
            <a:r>
              <a:rPr lang="fr-CH" sz="3600" cap="none" dirty="0"/>
              <a:t>Moïse et son frère Aaron demandent à </a:t>
            </a:r>
            <a:r>
              <a:rPr lang="fr-CH" sz="3600" b="1" cap="none" dirty="0">
                <a:effectLst>
                  <a:outerShdw blurRad="38100" dist="38100" dir="2700000" algn="tl">
                    <a:srgbClr val="000000">
                      <a:alpha val="43137"/>
                    </a:srgbClr>
                  </a:outerShdw>
                </a:effectLst>
              </a:rPr>
              <a:t>Pharaon</a:t>
            </a:r>
            <a:r>
              <a:rPr lang="fr-CH" sz="3600" cap="none" dirty="0"/>
              <a:t> (couronné) de laisser partir d’Egypte le peuple de Dieu. Le </a:t>
            </a:r>
            <a:r>
              <a:rPr lang="fr-CH" sz="3600" b="1" cap="none" dirty="0">
                <a:solidFill>
                  <a:srgbClr val="FFFF00"/>
                </a:solidFill>
                <a:effectLst>
                  <a:outerShdw blurRad="38100" dist="38100" dir="2700000" algn="tl">
                    <a:srgbClr val="000000">
                      <a:alpha val="43137"/>
                    </a:srgbClr>
                  </a:outerShdw>
                </a:effectLst>
              </a:rPr>
              <a:t>conseiller-magicien</a:t>
            </a:r>
            <a:r>
              <a:rPr lang="fr-CH" sz="3600" cap="none" dirty="0"/>
              <a:t> de Pharaon, en bonnet pointu, est tout étonné de voir le bâton de Moïse se transformer en serpent puis redevenir bâton. (Ex 7,8-12)	</a:t>
            </a:r>
          </a:p>
        </p:txBody>
      </p:sp>
      <p:pic>
        <p:nvPicPr>
          <p:cNvPr id="5" name="Image 4"/>
          <p:cNvPicPr>
            <a:picLocks noChangeAspect="1"/>
          </p:cNvPicPr>
          <p:nvPr/>
        </p:nvPicPr>
        <p:blipFill>
          <a:blip r:embed="rId2"/>
          <a:stretch>
            <a:fillRect/>
          </a:stretch>
        </p:blipFill>
        <p:spPr>
          <a:xfrm>
            <a:off x="376806" y="146993"/>
            <a:ext cx="3005588" cy="1938696"/>
          </a:xfrm>
          <a:prstGeom prst="rect">
            <a:avLst/>
          </a:prstGeom>
        </p:spPr>
      </p:pic>
      <p:pic>
        <p:nvPicPr>
          <p:cNvPr id="4" name="Image 3"/>
          <p:cNvPicPr>
            <a:picLocks noChangeAspect="1"/>
          </p:cNvPicPr>
          <p:nvPr/>
        </p:nvPicPr>
        <p:blipFill>
          <a:blip r:embed="rId3"/>
          <a:stretch>
            <a:fillRect/>
          </a:stretch>
        </p:blipFill>
        <p:spPr>
          <a:xfrm>
            <a:off x="4609671" y="0"/>
            <a:ext cx="7582329" cy="6858000"/>
          </a:xfrm>
          <a:prstGeom prst="rect">
            <a:avLst/>
          </a:prstGeom>
        </p:spPr>
      </p:pic>
      <p:cxnSp>
        <p:nvCxnSpPr>
          <p:cNvPr id="7" name="Connecteur droit avec flèche 6"/>
          <p:cNvCxnSpPr/>
          <p:nvPr/>
        </p:nvCxnSpPr>
        <p:spPr>
          <a:xfrm flipV="1">
            <a:off x="3769360" y="2529840"/>
            <a:ext cx="2458720" cy="8839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V="1">
            <a:off x="3931920" y="2971800"/>
            <a:ext cx="3667760" cy="172212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938031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10" y="1370429"/>
            <a:ext cx="4716700" cy="1544420"/>
          </a:xfrm>
        </p:spPr>
        <p:txBody>
          <a:bodyPr>
            <a:noAutofit/>
          </a:bodyPr>
          <a:lstStyle/>
          <a:p>
            <a:pPr algn="l"/>
            <a:r>
              <a:rPr lang="fr-CH" b="1" dirty="0">
                <a:latin typeface="Aharoni" panose="02010803020104030203" pitchFamily="2" charset="-79"/>
                <a:cs typeface="Aharoni" panose="02010803020104030203" pitchFamily="2" charset="-79"/>
              </a:rPr>
              <a:t>6. </a:t>
            </a:r>
            <a:r>
              <a:rPr lang="fr-CH" sz="3200" b="1" dirty="0">
                <a:latin typeface="Aharoni" panose="02010803020104030203" pitchFamily="2" charset="-79"/>
                <a:cs typeface="Aharoni" panose="02010803020104030203" pitchFamily="2" charset="-79"/>
              </a:rPr>
              <a:t>La loi – veau d’or</a:t>
            </a:r>
          </a:p>
        </p:txBody>
      </p:sp>
      <p:sp>
        <p:nvSpPr>
          <p:cNvPr id="3" name="Sous-titre 2"/>
          <p:cNvSpPr>
            <a:spLocks noGrp="1"/>
          </p:cNvSpPr>
          <p:nvPr>
            <p:ph type="subTitle" idx="1"/>
          </p:nvPr>
        </p:nvSpPr>
        <p:spPr>
          <a:xfrm>
            <a:off x="269770" y="2857898"/>
            <a:ext cx="4139670" cy="4294741"/>
          </a:xfrm>
        </p:spPr>
        <p:txBody>
          <a:bodyPr>
            <a:normAutofit fontScale="77500" lnSpcReduction="20000"/>
          </a:bodyPr>
          <a:lstStyle/>
          <a:p>
            <a:pPr algn="l"/>
            <a:r>
              <a:rPr lang="fr-CH" sz="3600" cap="none" dirty="0"/>
              <a:t>Après avoir traversé la mer et au bout de 50 jours de marche dans le désert, Dieu parle à Moïse sur le Sinaï. Il lui donne 10 Paroles ou </a:t>
            </a:r>
            <a:r>
              <a:rPr lang="fr-CH" sz="3600" b="1" cap="none" dirty="0">
                <a:effectLst>
                  <a:outerShdw blurRad="38100" dist="38100" dir="2700000" algn="tl">
                    <a:srgbClr val="000000">
                      <a:alpha val="43137"/>
                    </a:srgbClr>
                  </a:outerShdw>
                </a:effectLst>
              </a:rPr>
              <a:t>10 « commandements ». </a:t>
            </a:r>
            <a:r>
              <a:rPr lang="fr-CH" sz="3600" cap="none" dirty="0"/>
              <a:t>Pendant ce temps les Hébreux ont fait un </a:t>
            </a:r>
            <a:r>
              <a:rPr lang="fr-CH" sz="3600" b="1" cap="none" dirty="0">
                <a:solidFill>
                  <a:srgbClr val="FFFF00"/>
                </a:solidFill>
                <a:effectLst>
                  <a:outerShdw blurRad="38100" dist="38100" dir="2700000" algn="tl">
                    <a:srgbClr val="000000">
                      <a:alpha val="43137"/>
                    </a:srgbClr>
                  </a:outerShdw>
                </a:effectLst>
              </a:rPr>
              <a:t>« veau d’or » </a:t>
            </a:r>
            <a:r>
              <a:rPr lang="fr-CH" sz="3600" cap="none" dirty="0"/>
              <a:t>devant lequel ils se prosternent. (Ex 32,1-20)	</a:t>
            </a:r>
          </a:p>
        </p:txBody>
      </p:sp>
      <p:pic>
        <p:nvPicPr>
          <p:cNvPr id="5" name="Image 4"/>
          <p:cNvPicPr>
            <a:picLocks noChangeAspect="1"/>
          </p:cNvPicPr>
          <p:nvPr/>
        </p:nvPicPr>
        <p:blipFill>
          <a:blip r:embed="rId2"/>
          <a:stretch>
            <a:fillRect/>
          </a:stretch>
        </p:blipFill>
        <p:spPr>
          <a:xfrm>
            <a:off x="376806" y="146993"/>
            <a:ext cx="3005588" cy="1938696"/>
          </a:xfrm>
          <a:prstGeom prst="rect">
            <a:avLst/>
          </a:prstGeom>
        </p:spPr>
      </p:pic>
      <p:pic>
        <p:nvPicPr>
          <p:cNvPr id="6" name="Image 5"/>
          <p:cNvPicPr>
            <a:picLocks noChangeAspect="1"/>
          </p:cNvPicPr>
          <p:nvPr/>
        </p:nvPicPr>
        <p:blipFill>
          <a:blip r:embed="rId3"/>
          <a:stretch>
            <a:fillRect/>
          </a:stretch>
        </p:blipFill>
        <p:spPr>
          <a:xfrm>
            <a:off x="4667049" y="0"/>
            <a:ext cx="7524951" cy="6858000"/>
          </a:xfrm>
          <a:prstGeom prst="rect">
            <a:avLst/>
          </a:prstGeom>
        </p:spPr>
      </p:pic>
      <p:cxnSp>
        <p:nvCxnSpPr>
          <p:cNvPr id="10" name="Connecteur droit avec flèche 9"/>
          <p:cNvCxnSpPr/>
          <p:nvPr/>
        </p:nvCxnSpPr>
        <p:spPr>
          <a:xfrm flipV="1">
            <a:off x="4373295" y="2255520"/>
            <a:ext cx="4293185" cy="349039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3382394" y="4000718"/>
            <a:ext cx="7275446" cy="9973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4014830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10" y="1370429"/>
            <a:ext cx="4716700" cy="1544420"/>
          </a:xfrm>
        </p:spPr>
        <p:txBody>
          <a:bodyPr>
            <a:noAutofit/>
          </a:bodyPr>
          <a:lstStyle/>
          <a:p>
            <a:pPr algn="l"/>
            <a:r>
              <a:rPr lang="fr-CH" b="1" dirty="0">
                <a:latin typeface="Aharoni" panose="02010803020104030203" pitchFamily="2" charset="-79"/>
                <a:cs typeface="Aharoni" panose="02010803020104030203" pitchFamily="2" charset="-79"/>
              </a:rPr>
              <a:t>9. </a:t>
            </a:r>
            <a:r>
              <a:rPr lang="fr-CH" sz="3200" b="1" dirty="0">
                <a:latin typeface="Aharoni" panose="02010803020104030203" pitchFamily="2" charset="-79"/>
                <a:cs typeface="Aharoni" panose="02010803020104030203" pitchFamily="2" charset="-79"/>
              </a:rPr>
              <a:t>Serpent d’airain</a:t>
            </a:r>
          </a:p>
        </p:txBody>
      </p:sp>
      <p:sp>
        <p:nvSpPr>
          <p:cNvPr id="3" name="Sous-titre 2"/>
          <p:cNvSpPr>
            <a:spLocks noGrp="1"/>
          </p:cNvSpPr>
          <p:nvPr>
            <p:ph type="subTitle" idx="1"/>
          </p:nvPr>
        </p:nvSpPr>
        <p:spPr>
          <a:xfrm>
            <a:off x="269770" y="2857898"/>
            <a:ext cx="4139670" cy="4294741"/>
          </a:xfrm>
        </p:spPr>
        <p:txBody>
          <a:bodyPr>
            <a:normAutofit fontScale="62500" lnSpcReduction="20000"/>
          </a:bodyPr>
          <a:lstStyle/>
          <a:p>
            <a:pPr algn="l"/>
            <a:r>
              <a:rPr lang="fr-CH" sz="3600" cap="none" dirty="0"/>
              <a:t>Au cours de leur longue marche dans le désert, les Hébreux sont mordus par des serpents. Dieu dit à Moïse (qui tient de nouvelles tables) de placer un serpent de bronze en haut d’un poteau. Ceux qui avaient été mordus par un serpent, levaient les yeux vers ce serpent de bronze et étaient guéris. Le serpent de bronze est représenté ici à la manière du Moyen-âge comme un dragon. (Nb 21,4-9)</a:t>
            </a:r>
          </a:p>
        </p:txBody>
      </p:sp>
      <p:pic>
        <p:nvPicPr>
          <p:cNvPr id="5" name="Image 4"/>
          <p:cNvPicPr>
            <a:picLocks noChangeAspect="1"/>
          </p:cNvPicPr>
          <p:nvPr/>
        </p:nvPicPr>
        <p:blipFill>
          <a:blip r:embed="rId2"/>
          <a:stretch>
            <a:fillRect/>
          </a:stretch>
        </p:blipFill>
        <p:spPr>
          <a:xfrm>
            <a:off x="376806" y="146993"/>
            <a:ext cx="3005588" cy="1938696"/>
          </a:xfrm>
          <a:prstGeom prst="rect">
            <a:avLst/>
          </a:prstGeom>
        </p:spPr>
      </p:pic>
      <p:pic>
        <p:nvPicPr>
          <p:cNvPr id="4" name="Image 3"/>
          <p:cNvPicPr>
            <a:picLocks noChangeAspect="1"/>
          </p:cNvPicPr>
          <p:nvPr/>
        </p:nvPicPr>
        <p:blipFill>
          <a:blip r:embed="rId3"/>
          <a:stretch>
            <a:fillRect/>
          </a:stretch>
        </p:blipFill>
        <p:spPr>
          <a:xfrm>
            <a:off x="4986471" y="-25760"/>
            <a:ext cx="7205530" cy="6857576"/>
          </a:xfrm>
          <a:prstGeom prst="rect">
            <a:avLst/>
          </a:prstGeom>
        </p:spPr>
      </p:pic>
      <p:cxnSp>
        <p:nvCxnSpPr>
          <p:cNvPr id="7" name="Connecteur droit avec flèche 6"/>
          <p:cNvCxnSpPr/>
          <p:nvPr/>
        </p:nvCxnSpPr>
        <p:spPr>
          <a:xfrm flipV="1">
            <a:off x="3425237" y="3090886"/>
            <a:ext cx="2429126" cy="8526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V="1">
            <a:off x="4373295" y="1889760"/>
            <a:ext cx="3998545" cy="385615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2438229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956680" y="1065188"/>
            <a:ext cx="2235320" cy="3964012"/>
          </a:xfrm>
        </p:spPr>
        <p:txBody>
          <a:bodyPr>
            <a:noAutofit/>
          </a:bodyPr>
          <a:lstStyle/>
          <a:p>
            <a:pPr algn="ctr"/>
            <a:r>
              <a:rPr lang="fr-CH" sz="4400" b="1" dirty="0">
                <a:latin typeface="Arial Black" panose="020B0A04020102020204" pitchFamily="34" charset="0"/>
                <a:cs typeface="Aharoni" panose="02010803020104030203" pitchFamily="2" charset="-79"/>
              </a:rPr>
              <a:t>3. Sens </a:t>
            </a:r>
            <a:r>
              <a:rPr lang="fr-CH" sz="4400" b="1" dirty="0" err="1">
                <a:latin typeface="Arial Black" panose="020B0A04020102020204" pitchFamily="34" charset="0"/>
                <a:cs typeface="Aharoni" panose="02010803020104030203" pitchFamily="2" charset="-79"/>
              </a:rPr>
              <a:t>tro</a:t>
            </a:r>
            <a:r>
              <a:rPr lang="fr-CH" sz="4400" b="1" dirty="0">
                <a:latin typeface="Arial Black" panose="020B0A04020102020204" pitchFamily="34" charset="0"/>
                <a:cs typeface="Aharoni" panose="02010803020104030203" pitchFamily="2" charset="-79"/>
              </a:rPr>
              <a:t>-polo-</a:t>
            </a:r>
            <a:r>
              <a:rPr lang="fr-CH" sz="4400" b="1" dirty="0" err="1">
                <a:latin typeface="Arial Black" panose="020B0A04020102020204" pitchFamily="34" charset="0"/>
                <a:cs typeface="Aharoni" panose="02010803020104030203" pitchFamily="2" charset="-79"/>
              </a:rPr>
              <a:t>gique</a:t>
            </a:r>
            <a:br>
              <a:rPr lang="fr-CH" sz="4400" b="1" dirty="0">
                <a:latin typeface="Arial Black" panose="020B0A04020102020204" pitchFamily="34" charset="0"/>
                <a:cs typeface="Aharoni" panose="02010803020104030203" pitchFamily="2" charset="-79"/>
              </a:rPr>
            </a:br>
            <a:br>
              <a:rPr lang="fr-CH" sz="4400" b="1" dirty="0">
                <a:latin typeface="Arial Black" panose="020B0A04020102020204" pitchFamily="34" charset="0"/>
                <a:cs typeface="Aharoni" panose="02010803020104030203" pitchFamily="2" charset="-79"/>
              </a:rPr>
            </a:br>
            <a:r>
              <a:rPr lang="fr-CH" sz="4400" b="1" dirty="0">
                <a:latin typeface="Arial Black" panose="020B0A04020102020204" pitchFamily="34" charset="0"/>
                <a:cs typeface="Aharoni" panose="02010803020104030203" pitchFamily="2" charset="-79"/>
              </a:rPr>
              <a:t>Moïse</a:t>
            </a:r>
            <a:endParaRPr lang="fr-CH" sz="3200" b="1" dirty="0">
              <a:latin typeface="Arial Black" panose="020B0A04020102020204" pitchFamily="34" charset="0"/>
              <a:cs typeface="Aharoni" panose="02010803020104030203" pitchFamily="2" charset="-79"/>
            </a:endParaRPr>
          </a:p>
        </p:txBody>
      </p:sp>
      <p:sp>
        <p:nvSpPr>
          <p:cNvPr id="3" name="Sous-titre 2"/>
          <p:cNvSpPr>
            <a:spLocks noGrp="1"/>
          </p:cNvSpPr>
          <p:nvPr>
            <p:ph type="subTitle" idx="1"/>
          </p:nvPr>
        </p:nvSpPr>
        <p:spPr>
          <a:xfrm>
            <a:off x="371369" y="3029074"/>
            <a:ext cx="3243730" cy="2396366"/>
          </a:xfrm>
        </p:spPr>
        <p:txBody>
          <a:bodyPr>
            <a:normAutofit fontScale="92500" lnSpcReduction="20000"/>
          </a:bodyPr>
          <a:lstStyle/>
          <a:p>
            <a:pPr algn="l"/>
            <a:r>
              <a:rPr lang="fr-CH" sz="3600" b="1" cap="none" dirty="0">
                <a:solidFill>
                  <a:srgbClr val="FFC000"/>
                </a:solidFill>
                <a:effectLst>
                  <a:outerShdw blurRad="38100" dist="38100" dir="2700000" algn="tl">
                    <a:srgbClr val="000000">
                      <a:alpha val="43137"/>
                    </a:srgbClr>
                  </a:outerShdw>
                </a:effectLst>
              </a:rPr>
              <a:t>3. Sens </a:t>
            </a:r>
            <a:r>
              <a:rPr lang="fr-CH" sz="3600" b="1" cap="none" dirty="0" err="1">
                <a:solidFill>
                  <a:srgbClr val="FFC000"/>
                </a:solidFill>
                <a:effectLst>
                  <a:outerShdw blurRad="38100" dist="38100" dir="2700000" algn="tl">
                    <a:srgbClr val="000000">
                      <a:alpha val="43137"/>
                    </a:srgbClr>
                  </a:outerShdw>
                </a:effectLst>
              </a:rPr>
              <a:t>tropologique</a:t>
            </a:r>
            <a:r>
              <a:rPr lang="fr-CH" sz="3600" b="1" cap="none" dirty="0">
                <a:solidFill>
                  <a:srgbClr val="FFC000"/>
                </a:solidFill>
                <a:effectLst>
                  <a:outerShdw blurRad="38100" dist="38100" dir="2700000" algn="tl">
                    <a:srgbClr val="000000">
                      <a:alpha val="43137"/>
                    </a:srgbClr>
                  </a:outerShdw>
                </a:effectLst>
              </a:rPr>
              <a:t> </a:t>
            </a:r>
            <a:r>
              <a:rPr lang="fr-CH" sz="3600" cap="none" dirty="0"/>
              <a:t>(moral) – </a:t>
            </a:r>
            <a:r>
              <a:rPr lang="fr-CH" sz="3600" cap="none" dirty="0" err="1"/>
              <a:t>sub</a:t>
            </a:r>
            <a:r>
              <a:rPr lang="fr-CH" sz="3600" cap="none" dirty="0"/>
              <a:t> </a:t>
            </a:r>
            <a:r>
              <a:rPr lang="fr-CH" sz="3600" cap="none" dirty="0" err="1"/>
              <a:t>legem</a:t>
            </a:r>
            <a:r>
              <a:rPr lang="fr-CH" sz="3600" cap="none" dirty="0"/>
              <a:t> - </a:t>
            </a:r>
            <a:r>
              <a:rPr lang="fr-CH" sz="3600" cap="none" dirty="0" err="1"/>
              <a:t>oratio</a:t>
            </a:r>
            <a:r>
              <a:rPr lang="fr-CH" sz="3600" cap="none" dirty="0"/>
              <a:t>	</a:t>
            </a:r>
          </a:p>
          <a:p>
            <a:pPr algn="l"/>
            <a:r>
              <a:rPr lang="fr-CH" sz="3600" cap="none" dirty="0"/>
              <a:t>			</a:t>
            </a:r>
          </a:p>
        </p:txBody>
      </p:sp>
      <p:pic>
        <p:nvPicPr>
          <p:cNvPr id="4" name="Image 3"/>
          <p:cNvPicPr>
            <a:picLocks noChangeAspect="1"/>
          </p:cNvPicPr>
          <p:nvPr/>
        </p:nvPicPr>
        <p:blipFill rotWithShape="1">
          <a:blip r:embed="rId2"/>
          <a:srcRect t="39256" b="32894"/>
          <a:stretch/>
        </p:blipFill>
        <p:spPr>
          <a:xfrm>
            <a:off x="371369" y="110148"/>
            <a:ext cx="2950720" cy="1910080"/>
          </a:xfrm>
          <a:prstGeom prst="rect">
            <a:avLst/>
          </a:prstGeom>
        </p:spPr>
      </p:pic>
      <p:sp>
        <p:nvSpPr>
          <p:cNvPr id="11" name="Rectangle à coins arrondis 10"/>
          <p:cNvSpPr/>
          <p:nvPr/>
        </p:nvSpPr>
        <p:spPr>
          <a:xfrm>
            <a:off x="371369" y="164534"/>
            <a:ext cx="2950720" cy="1855694"/>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5" name="Image 4"/>
          <p:cNvPicPr>
            <a:picLocks noChangeAspect="1"/>
          </p:cNvPicPr>
          <p:nvPr/>
        </p:nvPicPr>
        <p:blipFill>
          <a:blip r:embed="rId3"/>
          <a:stretch>
            <a:fillRect/>
          </a:stretch>
        </p:blipFill>
        <p:spPr>
          <a:xfrm>
            <a:off x="3379237" y="0"/>
            <a:ext cx="6520295" cy="6858000"/>
          </a:xfrm>
          <a:prstGeom prst="rect">
            <a:avLst/>
          </a:prstGeom>
        </p:spPr>
      </p:pic>
      <p:sp>
        <p:nvSpPr>
          <p:cNvPr id="6" name="Espace réservé du numéro de diapositive 5"/>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1389590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126305" y="558800"/>
            <a:ext cx="2065695" cy="4582159"/>
          </a:xfrm>
        </p:spPr>
        <p:txBody>
          <a:bodyPr>
            <a:noAutofit/>
          </a:bodyPr>
          <a:lstStyle/>
          <a:p>
            <a:pPr algn="ctr"/>
            <a:r>
              <a:rPr lang="fr-CH" sz="4400" b="1" dirty="0">
                <a:latin typeface="Arial Black" panose="020B0A04020102020204" pitchFamily="34" charset="0"/>
                <a:cs typeface="Aharoni" panose="02010803020104030203" pitchFamily="2" charset="-79"/>
              </a:rPr>
              <a:t>2. Sens allégorique</a:t>
            </a:r>
            <a:br>
              <a:rPr lang="fr-CH" sz="4400" b="1" dirty="0">
                <a:latin typeface="Arial Black" panose="020B0A04020102020204" pitchFamily="34" charset="0"/>
                <a:cs typeface="Aharoni" panose="02010803020104030203" pitchFamily="2" charset="-79"/>
              </a:rPr>
            </a:br>
            <a:br>
              <a:rPr lang="fr-CH" sz="4400" b="1" dirty="0">
                <a:latin typeface="Arial Black" panose="020B0A04020102020204" pitchFamily="34" charset="0"/>
                <a:cs typeface="Aharoni" panose="02010803020104030203" pitchFamily="2" charset="-79"/>
              </a:rPr>
            </a:br>
            <a:r>
              <a:rPr lang="fr-CH" sz="3200" b="1" dirty="0">
                <a:latin typeface="Arial Black" panose="020B0A04020102020204" pitchFamily="34" charset="0"/>
                <a:cs typeface="Aharoni" panose="02010803020104030203" pitchFamily="2" charset="-79"/>
              </a:rPr>
              <a:t>Christ</a:t>
            </a:r>
            <a:endParaRPr lang="fr-CH" sz="2000" b="1" dirty="0">
              <a:latin typeface="Arial Black" panose="020B0A04020102020204" pitchFamily="34" charset="0"/>
              <a:cs typeface="Aharoni" panose="02010803020104030203" pitchFamily="2" charset="-79"/>
            </a:endParaRPr>
          </a:p>
        </p:txBody>
      </p:sp>
      <p:sp>
        <p:nvSpPr>
          <p:cNvPr id="3" name="Sous-titre 2"/>
          <p:cNvSpPr>
            <a:spLocks noGrp="1"/>
          </p:cNvSpPr>
          <p:nvPr>
            <p:ph type="subTitle" idx="1"/>
          </p:nvPr>
        </p:nvSpPr>
        <p:spPr>
          <a:xfrm>
            <a:off x="371368" y="631314"/>
            <a:ext cx="3184631" cy="3483486"/>
          </a:xfrm>
        </p:spPr>
        <p:txBody>
          <a:bodyPr>
            <a:normAutofit/>
          </a:bodyPr>
          <a:lstStyle/>
          <a:p>
            <a:pPr algn="l"/>
            <a:r>
              <a:rPr lang="fr-CH" sz="3600" b="1" cap="none" dirty="0">
                <a:solidFill>
                  <a:srgbClr val="00B0F0"/>
                </a:solidFill>
                <a:effectLst>
                  <a:outerShdw blurRad="38100" dist="38100" dir="2700000" algn="tl">
                    <a:srgbClr val="000000">
                      <a:alpha val="43137"/>
                    </a:srgbClr>
                  </a:outerShdw>
                </a:effectLst>
              </a:rPr>
              <a:t>2. Sens allégorique </a:t>
            </a:r>
            <a:r>
              <a:rPr lang="fr-CH" sz="3600" cap="none" dirty="0"/>
              <a:t>(par rapport au Christ) – post </a:t>
            </a:r>
            <a:r>
              <a:rPr lang="fr-CH" sz="3600" cap="none" dirty="0" err="1"/>
              <a:t>legem</a:t>
            </a:r>
            <a:r>
              <a:rPr lang="fr-CH" sz="3600" cap="none" dirty="0"/>
              <a:t> - </a:t>
            </a:r>
            <a:r>
              <a:rPr lang="fr-CH" sz="3600" cap="none" dirty="0" err="1"/>
              <a:t>meditatio</a:t>
            </a:r>
            <a:r>
              <a:rPr lang="fr-CH" sz="3600" cap="none" dirty="0"/>
              <a:t>			</a:t>
            </a:r>
          </a:p>
        </p:txBody>
      </p:sp>
      <p:pic>
        <p:nvPicPr>
          <p:cNvPr id="4" name="Image 3"/>
          <p:cNvPicPr>
            <a:picLocks noChangeAspect="1"/>
          </p:cNvPicPr>
          <p:nvPr/>
        </p:nvPicPr>
        <p:blipFill rotWithShape="1">
          <a:blip r:embed="rId2"/>
          <a:srcRect t="66957"/>
          <a:stretch/>
        </p:blipFill>
        <p:spPr>
          <a:xfrm>
            <a:off x="371369" y="4592320"/>
            <a:ext cx="2950720" cy="2266274"/>
          </a:xfrm>
          <a:prstGeom prst="rect">
            <a:avLst/>
          </a:prstGeom>
        </p:spPr>
      </p:pic>
      <p:sp>
        <p:nvSpPr>
          <p:cNvPr id="12" name="Rectangle à coins arrondis 11"/>
          <p:cNvSpPr/>
          <p:nvPr/>
        </p:nvSpPr>
        <p:spPr>
          <a:xfrm>
            <a:off x="371369" y="4643718"/>
            <a:ext cx="2950720" cy="1855694"/>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5" name="Image 4"/>
          <p:cNvPicPr>
            <a:picLocks noChangeAspect="1"/>
          </p:cNvPicPr>
          <p:nvPr/>
        </p:nvPicPr>
        <p:blipFill>
          <a:blip r:embed="rId3"/>
          <a:stretch>
            <a:fillRect/>
          </a:stretch>
        </p:blipFill>
        <p:spPr>
          <a:xfrm>
            <a:off x="3626971" y="0"/>
            <a:ext cx="6499334" cy="6858594"/>
          </a:xfrm>
          <a:prstGeom prst="rect">
            <a:avLst/>
          </a:prstGeom>
        </p:spPr>
      </p:pic>
      <p:sp>
        <p:nvSpPr>
          <p:cNvPr id="6" name="Espace réservé du numéro de diapositive 5"/>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3037844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0370" y="193524"/>
            <a:ext cx="4716700" cy="730449"/>
          </a:xfrm>
        </p:spPr>
        <p:txBody>
          <a:bodyPr>
            <a:noAutofit/>
          </a:bodyPr>
          <a:lstStyle/>
          <a:p>
            <a:pPr algn="l"/>
            <a:r>
              <a:rPr lang="fr-CH" sz="4000" b="1" dirty="0">
                <a:latin typeface="Arial Black" panose="020B0A04020102020204" pitchFamily="34" charset="0"/>
                <a:cs typeface="Aharoni" panose="02010803020104030203" pitchFamily="2" charset="-79"/>
              </a:rPr>
              <a:t>4. </a:t>
            </a:r>
            <a:r>
              <a:rPr lang="fr-CH" sz="3200" b="1" dirty="0">
                <a:latin typeface="Arial Black" panose="020B0A04020102020204" pitchFamily="34" charset="0"/>
                <a:cs typeface="Aharoni" panose="02010803020104030203" pitchFamily="2" charset="-79"/>
              </a:rPr>
              <a:t>Jésus - </a:t>
            </a:r>
            <a:r>
              <a:rPr lang="fr-CH" sz="3200" b="1" dirty="0" err="1">
                <a:latin typeface="Arial Black" panose="020B0A04020102020204" pitchFamily="34" charset="0"/>
                <a:cs typeface="Aharoni" panose="02010803020104030203" pitchFamily="2" charset="-79"/>
              </a:rPr>
              <a:t>pilate</a:t>
            </a:r>
            <a:endParaRPr lang="fr-CH" sz="3200" b="1" dirty="0">
              <a:latin typeface="Arial Black" panose="020B0A04020102020204" pitchFamily="34" charset="0"/>
              <a:cs typeface="Aharoni" panose="02010803020104030203" pitchFamily="2" charset="-79"/>
            </a:endParaRPr>
          </a:p>
        </p:txBody>
      </p:sp>
      <p:sp>
        <p:nvSpPr>
          <p:cNvPr id="3" name="Sous-titre 2"/>
          <p:cNvSpPr>
            <a:spLocks noGrp="1"/>
          </p:cNvSpPr>
          <p:nvPr>
            <p:ph type="subTitle" idx="1"/>
          </p:nvPr>
        </p:nvSpPr>
        <p:spPr>
          <a:xfrm>
            <a:off x="388885" y="846218"/>
            <a:ext cx="4139670" cy="4294741"/>
          </a:xfrm>
        </p:spPr>
        <p:txBody>
          <a:bodyPr>
            <a:normAutofit fontScale="77500" lnSpcReduction="20000"/>
          </a:bodyPr>
          <a:lstStyle/>
          <a:p>
            <a:pPr algn="l"/>
            <a:r>
              <a:rPr lang="fr-CH" sz="3600" cap="none" dirty="0"/>
              <a:t>Jésus est conduit devant Pilate. Assis sur un trône, Pilate interroge Jésus sur sa royauté. Pour montrer que Pilate est tenté de condamner Jésus, le verrier a dessiné derrière lui un petit diable qui lui parle à l’oreille Derrière Jésus les gens discutent avec véhémence.</a:t>
            </a:r>
          </a:p>
        </p:txBody>
      </p:sp>
      <p:pic>
        <p:nvPicPr>
          <p:cNvPr id="8" name="Image 7"/>
          <p:cNvPicPr>
            <a:picLocks noChangeAspect="1"/>
          </p:cNvPicPr>
          <p:nvPr/>
        </p:nvPicPr>
        <p:blipFill rotWithShape="1">
          <a:blip r:embed="rId2"/>
          <a:srcRect t="66957" b="5489"/>
          <a:stretch/>
        </p:blipFill>
        <p:spPr>
          <a:xfrm>
            <a:off x="371369" y="4848773"/>
            <a:ext cx="2950720" cy="1889760"/>
          </a:xfrm>
          <a:prstGeom prst="rect">
            <a:avLst/>
          </a:prstGeom>
        </p:spPr>
      </p:pic>
      <p:sp>
        <p:nvSpPr>
          <p:cNvPr id="9" name="Rectangle à coins arrondis 8"/>
          <p:cNvSpPr/>
          <p:nvPr/>
        </p:nvSpPr>
        <p:spPr>
          <a:xfrm>
            <a:off x="371369" y="4883673"/>
            <a:ext cx="2950720" cy="1855694"/>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6" name="Image 5"/>
          <p:cNvPicPr>
            <a:picLocks noChangeAspect="1"/>
          </p:cNvPicPr>
          <p:nvPr/>
        </p:nvPicPr>
        <p:blipFill>
          <a:blip r:embed="rId3"/>
          <a:stretch>
            <a:fillRect/>
          </a:stretch>
        </p:blipFill>
        <p:spPr>
          <a:xfrm>
            <a:off x="4501792" y="0"/>
            <a:ext cx="7690208" cy="6858000"/>
          </a:xfrm>
          <a:prstGeom prst="rect">
            <a:avLst/>
          </a:prstGeom>
        </p:spPr>
      </p:pic>
      <p:cxnSp>
        <p:nvCxnSpPr>
          <p:cNvPr id="7" name="Connecteur droit avec flèche 6"/>
          <p:cNvCxnSpPr/>
          <p:nvPr/>
        </p:nvCxnSpPr>
        <p:spPr>
          <a:xfrm>
            <a:off x="4187237" y="1093943"/>
            <a:ext cx="5031255" cy="1908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V="1">
            <a:off x="4151092" y="1981200"/>
            <a:ext cx="6669308" cy="134663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69659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0370" y="193524"/>
            <a:ext cx="4716700" cy="730449"/>
          </a:xfrm>
        </p:spPr>
        <p:txBody>
          <a:bodyPr>
            <a:noAutofit/>
          </a:bodyPr>
          <a:lstStyle/>
          <a:p>
            <a:pPr algn="l"/>
            <a:r>
              <a:rPr lang="fr-CH" b="1" dirty="0">
                <a:latin typeface="Aharoni" panose="02010803020104030203" pitchFamily="2" charset="-79"/>
                <a:cs typeface="Aharoni" panose="02010803020104030203" pitchFamily="2" charset="-79"/>
              </a:rPr>
              <a:t>5. </a:t>
            </a:r>
            <a:r>
              <a:rPr lang="fr-CH" sz="3200" b="1" dirty="0">
                <a:latin typeface="Aharoni" panose="02010803020104030203" pitchFamily="2" charset="-79"/>
                <a:cs typeface="Aharoni" panose="02010803020104030203" pitchFamily="2" charset="-79"/>
              </a:rPr>
              <a:t>flagellation</a:t>
            </a:r>
          </a:p>
        </p:txBody>
      </p:sp>
      <p:sp>
        <p:nvSpPr>
          <p:cNvPr id="3" name="Sous-titre 2"/>
          <p:cNvSpPr>
            <a:spLocks noGrp="1"/>
          </p:cNvSpPr>
          <p:nvPr>
            <p:ph type="subTitle" idx="1"/>
          </p:nvPr>
        </p:nvSpPr>
        <p:spPr>
          <a:xfrm>
            <a:off x="100370" y="846218"/>
            <a:ext cx="4428185" cy="4294741"/>
          </a:xfrm>
        </p:spPr>
        <p:txBody>
          <a:bodyPr>
            <a:normAutofit fontScale="70000" lnSpcReduction="20000"/>
          </a:bodyPr>
          <a:lstStyle/>
          <a:p>
            <a:pPr algn="l"/>
            <a:r>
              <a:rPr lang="fr-CH" sz="3600" cap="none" dirty="0"/>
              <a:t>Jésus est condamné par Pilate à être flagellé. Lui, Jésus, qui est le pilier du monde, est attaché à une colonne pour recevoir les coups de fouet. À gauche un personnage assis se moque de lui en lui proposant le sceptre de la royauté qu’il tient de la main droite. A droite l’homme tient un fouet d’une main et désigne Jésus de l’autre</a:t>
            </a:r>
          </a:p>
        </p:txBody>
      </p:sp>
      <p:pic>
        <p:nvPicPr>
          <p:cNvPr id="8" name="Image 7"/>
          <p:cNvPicPr>
            <a:picLocks noChangeAspect="1"/>
          </p:cNvPicPr>
          <p:nvPr/>
        </p:nvPicPr>
        <p:blipFill rotWithShape="1">
          <a:blip r:embed="rId2"/>
          <a:srcRect t="66957" b="5489"/>
          <a:stretch/>
        </p:blipFill>
        <p:spPr>
          <a:xfrm>
            <a:off x="371369" y="4848773"/>
            <a:ext cx="2950720" cy="1889760"/>
          </a:xfrm>
          <a:prstGeom prst="rect">
            <a:avLst/>
          </a:prstGeom>
        </p:spPr>
      </p:pic>
      <p:sp>
        <p:nvSpPr>
          <p:cNvPr id="9" name="Rectangle à coins arrondis 8"/>
          <p:cNvSpPr/>
          <p:nvPr/>
        </p:nvSpPr>
        <p:spPr>
          <a:xfrm>
            <a:off x="371369" y="4883673"/>
            <a:ext cx="2950720" cy="1855694"/>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7" name="Connecteur droit avec flèche 6"/>
          <p:cNvCxnSpPr/>
          <p:nvPr/>
        </p:nvCxnSpPr>
        <p:spPr>
          <a:xfrm>
            <a:off x="4187237" y="1093943"/>
            <a:ext cx="5031255" cy="1908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V="1">
            <a:off x="4151092" y="1981200"/>
            <a:ext cx="6669308" cy="134663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a:stretch>
            <a:fillRect/>
          </a:stretch>
        </p:blipFill>
        <p:spPr>
          <a:xfrm>
            <a:off x="4563437" y="0"/>
            <a:ext cx="7628563" cy="6858000"/>
          </a:xfrm>
          <a:prstGeom prst="rect">
            <a:avLst/>
          </a:prstGeom>
        </p:spPr>
      </p:pic>
      <p:sp>
        <p:nvSpPr>
          <p:cNvPr id="5" name="Espace réservé du numéro de diapositive 4"/>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3897012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472974" y="0"/>
            <a:ext cx="7719026" cy="6858000"/>
          </a:xfrm>
          <a:prstGeom prst="rect">
            <a:avLst/>
          </a:prstGeom>
        </p:spPr>
      </p:pic>
      <p:sp>
        <p:nvSpPr>
          <p:cNvPr id="2" name="Titre 1"/>
          <p:cNvSpPr>
            <a:spLocks noGrp="1"/>
          </p:cNvSpPr>
          <p:nvPr>
            <p:ph type="ctrTitle"/>
          </p:nvPr>
        </p:nvSpPr>
        <p:spPr>
          <a:xfrm>
            <a:off x="100370" y="193524"/>
            <a:ext cx="4716700" cy="730449"/>
          </a:xfrm>
        </p:spPr>
        <p:txBody>
          <a:bodyPr>
            <a:noAutofit/>
          </a:bodyPr>
          <a:lstStyle/>
          <a:p>
            <a:pPr algn="l"/>
            <a:r>
              <a:rPr lang="fr-CH" b="1" dirty="0">
                <a:latin typeface="Aharoni" panose="02010803020104030203" pitchFamily="2" charset="-79"/>
                <a:cs typeface="Aharoni" panose="02010803020104030203" pitchFamily="2" charset="-79"/>
              </a:rPr>
              <a:t>1. </a:t>
            </a:r>
            <a:r>
              <a:rPr lang="fr-CH" sz="3200" b="1" dirty="0">
                <a:latin typeface="Aharoni" panose="02010803020104030203" pitchFamily="2" charset="-79"/>
                <a:cs typeface="Aharoni" panose="02010803020104030203" pitchFamily="2" charset="-79"/>
              </a:rPr>
              <a:t>CRUCIFIXION</a:t>
            </a:r>
          </a:p>
        </p:txBody>
      </p:sp>
      <p:sp>
        <p:nvSpPr>
          <p:cNvPr id="3" name="Sous-titre 2"/>
          <p:cNvSpPr>
            <a:spLocks noGrp="1"/>
          </p:cNvSpPr>
          <p:nvPr>
            <p:ph type="subTitle" idx="1"/>
          </p:nvPr>
        </p:nvSpPr>
        <p:spPr>
          <a:xfrm>
            <a:off x="100370" y="846218"/>
            <a:ext cx="4428185" cy="4294741"/>
          </a:xfrm>
        </p:spPr>
        <p:txBody>
          <a:bodyPr>
            <a:normAutofit fontScale="62500" lnSpcReduction="20000"/>
          </a:bodyPr>
          <a:lstStyle/>
          <a:p>
            <a:pPr algn="l"/>
            <a:r>
              <a:rPr lang="fr-CH" sz="3600" cap="none" dirty="0"/>
              <a:t>Du côté droit du Christ, ouvert par la lance du Centurion, jaillit de l’eau et du sang qu’une femme couronnée reçoit dans un calice. Elle représente l’Eglise qui reçoit, du Christ, les Sacrements pour les dispenser aux hommes. De l’autre côté l’ange qui gardait le chemin de l’arbre de Vie (création) remet son épée au fourreau: chacun est maintenant invité à se nourrir de Jésus, fruit du nouvel Arbre de vie qu’est la croix</a:t>
            </a:r>
          </a:p>
        </p:txBody>
      </p:sp>
      <p:pic>
        <p:nvPicPr>
          <p:cNvPr id="8" name="Image 7"/>
          <p:cNvPicPr>
            <a:picLocks noChangeAspect="1"/>
          </p:cNvPicPr>
          <p:nvPr/>
        </p:nvPicPr>
        <p:blipFill rotWithShape="1">
          <a:blip r:embed="rId3"/>
          <a:srcRect t="66957" b="5489"/>
          <a:stretch/>
        </p:blipFill>
        <p:spPr>
          <a:xfrm>
            <a:off x="371369" y="4848773"/>
            <a:ext cx="2950720" cy="1889760"/>
          </a:xfrm>
          <a:prstGeom prst="rect">
            <a:avLst/>
          </a:prstGeom>
        </p:spPr>
      </p:pic>
      <p:sp>
        <p:nvSpPr>
          <p:cNvPr id="9" name="Rectangle à coins arrondis 8"/>
          <p:cNvSpPr/>
          <p:nvPr/>
        </p:nvSpPr>
        <p:spPr>
          <a:xfrm>
            <a:off x="371369" y="4883673"/>
            <a:ext cx="2950720" cy="1855694"/>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7" name="Connecteur droit avec flèche 6"/>
          <p:cNvCxnSpPr/>
          <p:nvPr/>
        </p:nvCxnSpPr>
        <p:spPr>
          <a:xfrm>
            <a:off x="4380277" y="3178619"/>
            <a:ext cx="5031255" cy="1908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3467750" y="1504329"/>
            <a:ext cx="2211690" cy="127798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232588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451589" y="172926"/>
            <a:ext cx="10885115" cy="6186309"/>
          </a:xfrm>
          <a:prstGeom prst="rect">
            <a:avLst/>
          </a:prstGeom>
        </p:spPr>
        <p:txBody>
          <a:bodyPr wrap="square">
            <a:spAutoFit/>
          </a:bodyPr>
          <a:lstStyle/>
          <a:p>
            <a:pPr algn="just">
              <a:spcAft>
                <a:spcPts val="0"/>
              </a:spcAft>
            </a:pPr>
            <a:r>
              <a:rPr lang="fr-CH" dirty="0" err="1">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Lc</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10,</a:t>
            </a: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25</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voici qu’un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docteur de la </a:t>
            </a:r>
            <a:r>
              <a:rPr lang="fr-CH" sz="2000" b="1" i="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Loi</a:t>
            </a:r>
            <a:r>
              <a:rPr lang="fr-CH" sz="2000"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se leva et mit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Jésus </a:t>
            </a:r>
            <a:r>
              <a:rPr lang="fr-CH" sz="2000" b="1" dirty="0">
                <a:solidFill>
                  <a:srgbClr val="7030A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à l’</a:t>
            </a:r>
            <a:r>
              <a:rPr lang="fr-CH" sz="2000" b="1" i="1" dirty="0">
                <a:solidFill>
                  <a:srgbClr val="7030A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épreuve</a:t>
            </a:r>
            <a:r>
              <a:rPr lang="fr-CH" sz="2000" b="1" dirty="0">
                <a:solidFill>
                  <a:srgbClr val="7030A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en disant : «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Maître</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que dois-je faire pour avoir </a:t>
            </a:r>
            <a:r>
              <a:rPr lang="fr-CH" sz="2000" b="1" dirty="0">
                <a:solidFill>
                  <a:srgbClr val="7030A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en héritage la vie éternelle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endParaRPr lang="fr-CH" sz="1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26</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Jésus lui demanda : « Dans </a:t>
            </a:r>
            <a:r>
              <a:rPr lang="fr-CH" sz="2000" b="1" dirty="0">
                <a:solidFill>
                  <a:srgbClr val="7030A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la Loi,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qu’y </a:t>
            </a:r>
            <a:r>
              <a:rPr lang="fr-CH" dirty="0" err="1">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a-t-il</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d’écrit ? Et comment lis-tu ? »</a:t>
            </a:r>
            <a:endParaRPr lang="fr-CH" sz="1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27</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L’autre répondit : « </a:t>
            </a:r>
            <a:r>
              <a:rPr lang="fr-CH" sz="2000" b="1" dirty="0">
                <a:solidFill>
                  <a:srgbClr val="7030A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Tu aimeras le Seigneur ton Dieu de tout ton cœur</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de toute ton âme, de toute ta force et de toute ton intelligence, </a:t>
            </a:r>
            <a:r>
              <a:rPr lang="fr-CH" sz="2000" b="1" dirty="0">
                <a:solidFill>
                  <a:srgbClr val="7030A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et ton prochain comme toi-même</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endParaRPr lang="fr-CH" sz="1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28</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Jésus lui dit : « Tu as répondu correctement. Fais ainsi et tu vivras. »</a:t>
            </a:r>
            <a:endParaRPr lang="fr-CH" sz="1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29</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Mais lui, voulant se justifier, dit à Jésus : « </a:t>
            </a:r>
            <a:r>
              <a:rPr lang="fr-CH"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Et qui est</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mon prochain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endParaRPr lang="fr-CH" sz="1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30</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Jésus reprit la parole : «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 homme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descendait de </a:t>
            </a:r>
            <a:r>
              <a:rPr lang="fr-CH" sz="2000" b="1" i="1" dirty="0">
                <a:solidFill>
                  <a:srgbClr val="FFC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Jérusalem à Jéricho</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il tomba sur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des</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bandits</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ceux-ci, après </a:t>
            </a:r>
            <a:r>
              <a:rPr lang="fr-CH" sz="2000" b="1"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l’avoir dépouillé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et roué de coups, s’en allèrent, le laissant </a:t>
            </a:r>
            <a:r>
              <a:rPr lang="fr-CH" sz="2000" b="1"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à moitié mort.</a:t>
            </a:r>
          </a:p>
          <a:p>
            <a:pPr algn="just">
              <a:spcAft>
                <a:spcPts val="0"/>
              </a:spcAft>
            </a:pP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31</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Par hasard,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 prêtre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descendait par ce chemin ; </a:t>
            </a:r>
            <a:r>
              <a:rPr lang="fr-CH"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le vit et </a:t>
            </a:r>
            <a:r>
              <a:rPr lang="fr-CH" sz="2000" b="1"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passa de l’autre côté.</a:t>
            </a:r>
          </a:p>
          <a:p>
            <a:pPr algn="just"/>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32</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De même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 lévite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arriva à cet endroit ; </a:t>
            </a:r>
            <a:r>
              <a:rPr lang="fr-CH"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le vit et </a:t>
            </a:r>
            <a:r>
              <a:rPr lang="fr-CH" sz="2000" b="1"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passa de l’autre côté.</a:t>
            </a:r>
          </a:p>
          <a:p>
            <a:pPr algn="just">
              <a:spcAft>
                <a:spcPts val="0"/>
              </a:spcAft>
            </a:pP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33</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Mais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 Samaritain,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qui était en route, arriva près de lui ; </a:t>
            </a:r>
            <a:r>
              <a:rPr lang="fr-CH"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a:t>
            </a:r>
            <a:r>
              <a:rPr lang="fr-CH" sz="2000" b="1"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le vit et fut saisi de compassion.</a:t>
            </a:r>
          </a:p>
          <a:p>
            <a:pPr algn="just">
              <a:spcAft>
                <a:spcPts val="0"/>
              </a:spcAft>
            </a:pP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34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Il s’approcha, et pansa </a:t>
            </a:r>
            <a:r>
              <a:rPr lang="fr-CH" i="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ses blessures</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en y versant </a:t>
            </a:r>
            <a:r>
              <a:rPr lang="fr-CH" sz="2000" b="1"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de l’huile et du vin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puis il le chargea sur sa propre monture, le conduisit dans </a:t>
            </a:r>
            <a:r>
              <a:rPr lang="fr-CH" sz="2000" b="1" i="1" dirty="0">
                <a:solidFill>
                  <a:srgbClr val="FFC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une auberge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et prit soin de lui.</a:t>
            </a:r>
            <a:endParaRPr lang="fr-CH" sz="1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35</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Le lendemain, il sortit </a:t>
            </a:r>
            <a:r>
              <a:rPr lang="fr-CH" sz="2000" b="1"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deux pièces d’argent</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et les donna à </a:t>
            </a:r>
            <a:r>
              <a:rPr lang="fr-CH" sz="2000" b="1"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l’aubergiste</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en lui disant : “Prends soin de lui ; tout ce que tu auras dépensé en plus, </a:t>
            </a:r>
            <a:r>
              <a:rPr lang="fr-CH" sz="2000" b="1"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je te le rendrai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quand je repasserai.”</a:t>
            </a:r>
            <a:endParaRPr lang="fr-CH" sz="1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36</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Lequel des trois, à ton avis, a été </a:t>
            </a:r>
            <a:r>
              <a:rPr lang="fr-CH" sz="2000" b="1" dirty="0">
                <a:solidFill>
                  <a:srgbClr val="7030A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le prochain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de l’homme tombé aux mains des bandits ? »</a:t>
            </a:r>
            <a:endParaRPr lang="fr-CH" sz="1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14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37</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Le </a:t>
            </a:r>
            <a:r>
              <a:rPr lang="fr-CH" b="1"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docteur de la Loi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répondit : « Celui qui a </a:t>
            </a:r>
            <a:r>
              <a:rPr lang="fr-CH" sz="2000" b="1" dirty="0">
                <a:solidFill>
                  <a:srgbClr val="7030A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fait preuve de pitié </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envers lui. » Jésus lui dit : « </a:t>
            </a:r>
            <a:r>
              <a:rPr lang="fr-CH" sz="2000" b="1" dirty="0">
                <a:solidFill>
                  <a:srgbClr val="7030A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Va, et toi aussi, fais de même.</a:t>
            </a:r>
            <a:r>
              <a:rPr lang="fr-CH"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a:t>
            </a:r>
            <a:endParaRPr lang="fr-CH" sz="1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2" name="Espace réservé du numéro de diapositive 1"/>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873575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835985" y="14494"/>
            <a:ext cx="7356015" cy="6843506"/>
          </a:xfrm>
          <a:prstGeom prst="rect">
            <a:avLst/>
          </a:prstGeom>
        </p:spPr>
      </p:pic>
      <p:sp>
        <p:nvSpPr>
          <p:cNvPr id="2" name="Titre 1"/>
          <p:cNvSpPr>
            <a:spLocks noGrp="1"/>
          </p:cNvSpPr>
          <p:nvPr>
            <p:ph type="ctrTitle"/>
          </p:nvPr>
        </p:nvSpPr>
        <p:spPr>
          <a:xfrm>
            <a:off x="100370" y="193524"/>
            <a:ext cx="4716700" cy="730449"/>
          </a:xfrm>
        </p:spPr>
        <p:txBody>
          <a:bodyPr>
            <a:noAutofit/>
          </a:bodyPr>
          <a:lstStyle/>
          <a:p>
            <a:pPr algn="l"/>
            <a:r>
              <a:rPr lang="fr-CH" b="1" dirty="0">
                <a:latin typeface="Aharoni" panose="02010803020104030203" pitchFamily="2" charset="-79"/>
                <a:cs typeface="Aharoni" panose="02010803020104030203" pitchFamily="2" charset="-79"/>
              </a:rPr>
              <a:t>2. </a:t>
            </a:r>
            <a:r>
              <a:rPr lang="fr-CH" sz="3200" b="1" dirty="0">
                <a:latin typeface="Arial Black" panose="020B0A04020102020204" pitchFamily="34" charset="0"/>
                <a:cs typeface="Aharoni" panose="02010803020104030203" pitchFamily="2" charset="-79"/>
              </a:rPr>
              <a:t>Résurrection</a:t>
            </a:r>
          </a:p>
        </p:txBody>
      </p:sp>
      <p:sp>
        <p:nvSpPr>
          <p:cNvPr id="3" name="Sous-titre 2"/>
          <p:cNvSpPr>
            <a:spLocks noGrp="1"/>
          </p:cNvSpPr>
          <p:nvPr>
            <p:ph type="subTitle" idx="1"/>
          </p:nvPr>
        </p:nvSpPr>
        <p:spPr>
          <a:xfrm>
            <a:off x="100370" y="846219"/>
            <a:ext cx="4716700" cy="3735942"/>
          </a:xfrm>
        </p:spPr>
        <p:txBody>
          <a:bodyPr>
            <a:normAutofit fontScale="47500" lnSpcReduction="20000"/>
          </a:bodyPr>
          <a:lstStyle/>
          <a:p>
            <a:pPr algn="l"/>
            <a:r>
              <a:rPr lang="fr-CH" sz="3600" cap="none" dirty="0"/>
              <a:t> </a:t>
            </a:r>
            <a:r>
              <a:rPr lang="fr-CH" sz="4400" cap="none" dirty="0"/>
              <a:t>Au petit matin, les femmes porteuses d’aromates et de myrrhe arrivent au tombeau pour embaumer le corps du Christ. Elles sont toutes étonnées de trouver le tombeau ouvert et un ange assis sur le tombeau (vert) soutenu par 2 colonnes (l’A.T et le N.T ?) avec le couvercle (jaune) en travers, qui leur dit que Jésus est ressuscité. Il a jailli du tombeau, malgré la présence des 2 gardes (tout à droite sous une arcade)  qui devaient empêcher qu’on ne dérobe son corps</a:t>
            </a:r>
          </a:p>
        </p:txBody>
      </p:sp>
      <p:pic>
        <p:nvPicPr>
          <p:cNvPr id="8" name="Image 7"/>
          <p:cNvPicPr>
            <a:picLocks noChangeAspect="1"/>
          </p:cNvPicPr>
          <p:nvPr/>
        </p:nvPicPr>
        <p:blipFill rotWithShape="1">
          <a:blip r:embed="rId3"/>
          <a:srcRect t="66957" b="5489"/>
          <a:stretch/>
        </p:blipFill>
        <p:spPr>
          <a:xfrm>
            <a:off x="371369" y="4848773"/>
            <a:ext cx="2950720" cy="1889760"/>
          </a:xfrm>
          <a:prstGeom prst="rect">
            <a:avLst/>
          </a:prstGeom>
        </p:spPr>
      </p:pic>
      <p:sp>
        <p:nvSpPr>
          <p:cNvPr id="9" name="Rectangle à coins arrondis 8"/>
          <p:cNvSpPr/>
          <p:nvPr/>
        </p:nvSpPr>
        <p:spPr>
          <a:xfrm>
            <a:off x="371369" y="4883673"/>
            <a:ext cx="2950720" cy="1855694"/>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7" name="Connecteur droit avec flèche 6"/>
          <p:cNvCxnSpPr/>
          <p:nvPr/>
        </p:nvCxnSpPr>
        <p:spPr>
          <a:xfrm>
            <a:off x="4307840" y="3501515"/>
            <a:ext cx="6817360" cy="6437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4528555" y="1036969"/>
            <a:ext cx="2367349" cy="144207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2930089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197276" y="558800"/>
            <a:ext cx="1882964" cy="4582159"/>
          </a:xfrm>
        </p:spPr>
        <p:txBody>
          <a:bodyPr>
            <a:noAutofit/>
          </a:bodyPr>
          <a:lstStyle/>
          <a:p>
            <a:pPr algn="ctr"/>
            <a:r>
              <a:rPr lang="fr-CH" sz="4400" b="1" dirty="0">
                <a:latin typeface="Arial Black" panose="020B0A04020102020204" pitchFamily="34" charset="0"/>
                <a:cs typeface="Aharoni" panose="02010803020104030203" pitchFamily="2" charset="-79"/>
              </a:rPr>
              <a:t>2.</a:t>
            </a:r>
            <a:br>
              <a:rPr lang="fr-CH" sz="4400" b="1" dirty="0">
                <a:latin typeface="Arial Black" panose="020B0A04020102020204" pitchFamily="34" charset="0"/>
                <a:cs typeface="Aharoni" panose="02010803020104030203" pitchFamily="2" charset="-79"/>
              </a:rPr>
            </a:br>
            <a:r>
              <a:rPr lang="fr-CH" sz="4400" b="1" dirty="0">
                <a:latin typeface="Arial Black" panose="020B0A04020102020204" pitchFamily="34" charset="0"/>
                <a:cs typeface="Aharoni" panose="02010803020104030203" pitchFamily="2" charset="-79"/>
              </a:rPr>
              <a:t>Sens allégorique</a:t>
            </a:r>
            <a:endParaRPr lang="fr-CH" sz="3200" b="1" dirty="0">
              <a:latin typeface="Arial Black" panose="020B0A04020102020204" pitchFamily="34" charset="0"/>
              <a:cs typeface="Aharoni" panose="02010803020104030203" pitchFamily="2" charset="-79"/>
            </a:endParaRPr>
          </a:p>
        </p:txBody>
      </p:sp>
      <p:sp>
        <p:nvSpPr>
          <p:cNvPr id="3" name="Sous-titre 2"/>
          <p:cNvSpPr>
            <a:spLocks noGrp="1"/>
          </p:cNvSpPr>
          <p:nvPr>
            <p:ph type="subTitle" idx="1"/>
          </p:nvPr>
        </p:nvSpPr>
        <p:spPr>
          <a:xfrm>
            <a:off x="371368" y="631314"/>
            <a:ext cx="3184631" cy="3483486"/>
          </a:xfrm>
        </p:spPr>
        <p:txBody>
          <a:bodyPr>
            <a:normAutofit/>
          </a:bodyPr>
          <a:lstStyle/>
          <a:p>
            <a:pPr algn="l"/>
            <a:r>
              <a:rPr lang="fr-CH" sz="3600" b="1" cap="none" dirty="0">
                <a:solidFill>
                  <a:srgbClr val="00B0F0"/>
                </a:solidFill>
                <a:effectLst>
                  <a:outerShdw blurRad="38100" dist="38100" dir="2700000" algn="tl">
                    <a:srgbClr val="000000">
                      <a:alpha val="43137"/>
                    </a:srgbClr>
                  </a:outerShdw>
                </a:effectLst>
              </a:rPr>
              <a:t>2. Sens allégorique </a:t>
            </a:r>
            <a:r>
              <a:rPr lang="fr-CH" sz="3600" cap="none" dirty="0"/>
              <a:t>(par rapport au Christ) – post </a:t>
            </a:r>
            <a:r>
              <a:rPr lang="fr-CH" sz="3600" cap="none" dirty="0" err="1"/>
              <a:t>legem</a:t>
            </a:r>
            <a:r>
              <a:rPr lang="fr-CH" sz="3600" cap="none" dirty="0"/>
              <a:t> - </a:t>
            </a:r>
            <a:r>
              <a:rPr lang="fr-CH" sz="3600" cap="none" dirty="0" err="1"/>
              <a:t>meditatio</a:t>
            </a:r>
            <a:r>
              <a:rPr lang="fr-CH" sz="3600" cap="none" dirty="0"/>
              <a:t>			</a:t>
            </a:r>
          </a:p>
        </p:txBody>
      </p:sp>
      <p:pic>
        <p:nvPicPr>
          <p:cNvPr id="4" name="Image 3"/>
          <p:cNvPicPr>
            <a:picLocks noChangeAspect="1"/>
          </p:cNvPicPr>
          <p:nvPr/>
        </p:nvPicPr>
        <p:blipFill rotWithShape="1">
          <a:blip r:embed="rId2"/>
          <a:srcRect t="66957"/>
          <a:stretch/>
        </p:blipFill>
        <p:spPr>
          <a:xfrm>
            <a:off x="371369" y="4592320"/>
            <a:ext cx="2950720" cy="2266274"/>
          </a:xfrm>
          <a:prstGeom prst="rect">
            <a:avLst/>
          </a:prstGeom>
        </p:spPr>
      </p:pic>
      <p:sp>
        <p:nvSpPr>
          <p:cNvPr id="12" name="Rectangle à coins arrondis 11"/>
          <p:cNvSpPr/>
          <p:nvPr/>
        </p:nvSpPr>
        <p:spPr>
          <a:xfrm>
            <a:off x="371369" y="4643718"/>
            <a:ext cx="2950720" cy="1855694"/>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5" name="Image 4"/>
          <p:cNvPicPr>
            <a:picLocks noChangeAspect="1"/>
          </p:cNvPicPr>
          <p:nvPr/>
        </p:nvPicPr>
        <p:blipFill>
          <a:blip r:embed="rId3"/>
          <a:stretch>
            <a:fillRect/>
          </a:stretch>
        </p:blipFill>
        <p:spPr>
          <a:xfrm>
            <a:off x="3626971" y="0"/>
            <a:ext cx="6499334" cy="6858594"/>
          </a:xfrm>
          <a:prstGeom prst="rect">
            <a:avLst/>
          </a:prstGeom>
        </p:spPr>
      </p:pic>
      <p:sp>
        <p:nvSpPr>
          <p:cNvPr id="6" name="Espace réservé du numéro de diapositive 5"/>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571846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68943" y="19521"/>
            <a:ext cx="11313459" cy="1075765"/>
          </a:xfrm>
        </p:spPr>
        <p:txBody>
          <a:bodyPr>
            <a:noAutofit/>
          </a:bodyPr>
          <a:lstStyle/>
          <a:p>
            <a:pPr algn="ctr"/>
            <a:r>
              <a:rPr lang="fr-CH" sz="4400" b="1" dirty="0">
                <a:latin typeface="Arial Black" panose="020B0A04020102020204" pitchFamily="34" charset="0"/>
                <a:cs typeface="Aharoni" panose="02010803020104030203" pitchFamily="2" charset="-79"/>
              </a:rPr>
              <a:t>résumé</a:t>
            </a:r>
            <a:endParaRPr lang="fr-CH" sz="3200" b="1" dirty="0">
              <a:latin typeface="Arial Black" panose="020B0A04020102020204" pitchFamily="34" charset="0"/>
              <a:cs typeface="Aharoni" panose="02010803020104030203" pitchFamily="2" charset="-79"/>
            </a:endParaRPr>
          </a:p>
        </p:txBody>
      </p:sp>
      <p:graphicFrame>
        <p:nvGraphicFramePr>
          <p:cNvPr id="6" name="Tableau 5"/>
          <p:cNvGraphicFramePr>
            <a:graphicFrameLocks noGrp="1"/>
          </p:cNvGraphicFramePr>
          <p:nvPr>
            <p:extLst>
              <p:ext uri="{D42A27DB-BD31-4B8C-83A1-F6EECF244321}">
                <p14:modId xmlns:p14="http://schemas.microsoft.com/office/powerpoint/2010/main" val="278513048"/>
              </p:ext>
            </p:extLst>
          </p:nvPr>
        </p:nvGraphicFramePr>
        <p:xfrm>
          <a:off x="487910" y="1255058"/>
          <a:ext cx="11094492" cy="5233795"/>
        </p:xfrm>
        <a:graphic>
          <a:graphicData uri="http://schemas.openxmlformats.org/drawingml/2006/table">
            <a:tbl>
              <a:tblPr firstRow="1" firstCol="1" bandRow="1">
                <a:tableStyleId>{5C22544A-7EE6-4342-B048-85BDC9FD1C3A}</a:tableStyleId>
              </a:tblPr>
              <a:tblGrid>
                <a:gridCol w="1968420">
                  <a:extLst>
                    <a:ext uri="{9D8B030D-6E8A-4147-A177-3AD203B41FA5}">
                      <a16:colId xmlns:a16="http://schemas.microsoft.com/office/drawing/2014/main" val="20000"/>
                    </a:ext>
                  </a:extLst>
                </a:gridCol>
                <a:gridCol w="2273253">
                  <a:extLst>
                    <a:ext uri="{9D8B030D-6E8A-4147-A177-3AD203B41FA5}">
                      <a16:colId xmlns:a16="http://schemas.microsoft.com/office/drawing/2014/main" val="20001"/>
                    </a:ext>
                  </a:extLst>
                </a:gridCol>
                <a:gridCol w="4079195">
                  <a:extLst>
                    <a:ext uri="{9D8B030D-6E8A-4147-A177-3AD203B41FA5}">
                      <a16:colId xmlns:a16="http://schemas.microsoft.com/office/drawing/2014/main" val="20002"/>
                    </a:ext>
                  </a:extLst>
                </a:gridCol>
                <a:gridCol w="2773624">
                  <a:extLst>
                    <a:ext uri="{9D8B030D-6E8A-4147-A177-3AD203B41FA5}">
                      <a16:colId xmlns:a16="http://schemas.microsoft.com/office/drawing/2014/main" val="20003"/>
                    </a:ext>
                  </a:extLst>
                </a:gridCol>
              </a:tblGrid>
              <a:tr h="562784">
                <a:tc>
                  <a:txBody>
                    <a:bodyPr/>
                    <a:lstStyle/>
                    <a:p>
                      <a:pPr>
                        <a:spcBef>
                          <a:spcPts val="200"/>
                        </a:spcBef>
                        <a:spcAft>
                          <a:spcPts val="200"/>
                        </a:spcAft>
                      </a:pPr>
                      <a:r>
                        <a:rPr lang="fr-CH" sz="2400" dirty="0">
                          <a:effectLst/>
                        </a:rPr>
                        <a:t>Sens</a:t>
                      </a:r>
                      <a:endParaRPr lang="fr-CH" sz="24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a:effectLst/>
                        </a:rPr>
                        <a:t>Par rapport</a:t>
                      </a:r>
                      <a:endParaRPr lang="fr-CH" sz="24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a:effectLst/>
                        </a:rPr>
                        <a:t>Situé </a:t>
                      </a:r>
                      <a:endParaRPr lang="fr-CH" sz="24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err="1">
                          <a:effectLst/>
                        </a:rPr>
                        <a:t>Lectio</a:t>
                      </a:r>
                      <a:r>
                        <a:rPr lang="fr-CH" sz="2400" dirty="0">
                          <a:effectLst/>
                        </a:rPr>
                        <a:t> Divina</a:t>
                      </a:r>
                      <a:endParaRPr lang="fr-CH" sz="24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25569">
                <a:tc>
                  <a:txBody>
                    <a:bodyPr/>
                    <a:lstStyle/>
                    <a:p>
                      <a:pPr>
                        <a:spcBef>
                          <a:spcPts val="200"/>
                        </a:spcBef>
                        <a:spcAft>
                          <a:spcPts val="200"/>
                        </a:spcAft>
                      </a:pPr>
                      <a:r>
                        <a:rPr lang="fr-CH" sz="2400" dirty="0">
                          <a:effectLst/>
                        </a:rPr>
                        <a:t>Littéral</a:t>
                      </a:r>
                      <a:endParaRPr lang="fr-CH" sz="24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a:effectLst/>
                        </a:rPr>
                        <a:t>Au texte et contexte</a:t>
                      </a:r>
                      <a:endParaRPr lang="fr-CH" sz="24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a:effectLst/>
                        </a:rPr>
                        <a:t>Hic et nunc = dans l’ici et le maintenant du texte</a:t>
                      </a:r>
                      <a:endParaRPr lang="fr-CH" sz="24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err="1">
                          <a:effectLst/>
                        </a:rPr>
                        <a:t>Lectio</a:t>
                      </a:r>
                      <a:r>
                        <a:rPr lang="fr-CH" sz="2400" dirty="0">
                          <a:effectLst/>
                        </a:rPr>
                        <a:t> = lecture du texte</a:t>
                      </a:r>
                      <a:endParaRPr lang="fr-CH" sz="24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62784">
                <a:tc>
                  <a:txBody>
                    <a:bodyPr/>
                    <a:lstStyle/>
                    <a:p>
                      <a:pPr>
                        <a:spcBef>
                          <a:spcPts val="200"/>
                        </a:spcBef>
                        <a:spcAft>
                          <a:spcPts val="200"/>
                        </a:spcAft>
                      </a:pPr>
                      <a:r>
                        <a:rPr lang="fr-CH" sz="2400" dirty="0" err="1">
                          <a:solidFill>
                            <a:srgbClr val="FF0000"/>
                          </a:solidFill>
                          <a:effectLst>
                            <a:outerShdw blurRad="38100" dist="38100" dir="2700000" algn="tl">
                              <a:srgbClr val="000000">
                                <a:alpha val="43137"/>
                              </a:srgbClr>
                            </a:outerShdw>
                          </a:effectLst>
                        </a:rPr>
                        <a:t>Allégorigque</a:t>
                      </a:r>
                      <a:endParaRPr lang="fr-CH" sz="2400"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a:solidFill>
                            <a:srgbClr val="FF0000"/>
                          </a:solidFill>
                          <a:effectLst>
                            <a:outerShdw blurRad="38100" dist="38100" dir="2700000" algn="tl">
                              <a:srgbClr val="000000">
                                <a:alpha val="43137"/>
                              </a:srgbClr>
                            </a:outerShdw>
                          </a:effectLst>
                        </a:rPr>
                        <a:t>Au Christ</a:t>
                      </a:r>
                      <a:endParaRPr lang="fr-CH" sz="2400"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a:solidFill>
                            <a:srgbClr val="FF0000"/>
                          </a:solidFill>
                          <a:effectLst>
                            <a:outerShdw blurRad="38100" dist="38100" dir="2700000" algn="tl">
                              <a:srgbClr val="000000">
                                <a:alpha val="43137"/>
                              </a:srgbClr>
                            </a:outerShdw>
                          </a:effectLst>
                        </a:rPr>
                        <a:t>Post </a:t>
                      </a:r>
                      <a:r>
                        <a:rPr lang="fr-CH" sz="2400" dirty="0" err="1">
                          <a:solidFill>
                            <a:srgbClr val="FF0000"/>
                          </a:solidFill>
                          <a:effectLst>
                            <a:outerShdw blurRad="38100" dist="38100" dir="2700000" algn="tl">
                              <a:srgbClr val="000000">
                                <a:alpha val="43137"/>
                              </a:srgbClr>
                            </a:outerShdw>
                          </a:effectLst>
                        </a:rPr>
                        <a:t>legem</a:t>
                      </a:r>
                      <a:r>
                        <a:rPr lang="fr-CH" sz="2400" dirty="0">
                          <a:solidFill>
                            <a:srgbClr val="FF0000"/>
                          </a:solidFill>
                          <a:effectLst>
                            <a:outerShdw blurRad="38100" dist="38100" dir="2700000" algn="tl">
                              <a:srgbClr val="000000">
                                <a:alpha val="43137"/>
                              </a:srgbClr>
                            </a:outerShdw>
                          </a:effectLst>
                        </a:rPr>
                        <a:t> = après la loi</a:t>
                      </a:r>
                      <a:endParaRPr lang="fr-CH" sz="2400"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err="1">
                          <a:solidFill>
                            <a:srgbClr val="FF0000"/>
                          </a:solidFill>
                          <a:effectLst>
                            <a:outerShdw blurRad="38100" dist="38100" dir="2700000" algn="tl">
                              <a:srgbClr val="000000">
                                <a:alpha val="43137"/>
                              </a:srgbClr>
                            </a:outerShdw>
                          </a:effectLst>
                        </a:rPr>
                        <a:t>Mediatatio</a:t>
                      </a:r>
                      <a:r>
                        <a:rPr lang="fr-CH" sz="2400" dirty="0">
                          <a:solidFill>
                            <a:srgbClr val="FF0000"/>
                          </a:solidFill>
                          <a:effectLst>
                            <a:outerShdw blurRad="38100" dist="38100" dir="2700000" algn="tl">
                              <a:srgbClr val="000000">
                                <a:alpha val="43137"/>
                              </a:srgbClr>
                            </a:outerShdw>
                          </a:effectLst>
                        </a:rPr>
                        <a:t> = méditation</a:t>
                      </a:r>
                      <a:endParaRPr lang="fr-CH" sz="2400" dirty="0">
                        <a:solidFill>
                          <a:srgbClr val="FF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688353">
                <a:tc>
                  <a:txBody>
                    <a:bodyPr/>
                    <a:lstStyle/>
                    <a:p>
                      <a:pPr>
                        <a:spcBef>
                          <a:spcPts val="200"/>
                        </a:spcBef>
                        <a:spcAft>
                          <a:spcPts val="200"/>
                        </a:spcAft>
                      </a:pPr>
                      <a:r>
                        <a:rPr lang="fr-CH" sz="2400" dirty="0" err="1">
                          <a:solidFill>
                            <a:srgbClr val="FFC000"/>
                          </a:solidFill>
                          <a:effectLst>
                            <a:outerShdw blurRad="38100" dist="38100" dir="2700000" algn="tl">
                              <a:srgbClr val="000000">
                                <a:alpha val="43137"/>
                              </a:srgbClr>
                            </a:outerShdw>
                          </a:effectLst>
                        </a:rPr>
                        <a:t>Tropologique</a:t>
                      </a:r>
                      <a:endParaRPr lang="fr-CH" sz="2400" dirty="0">
                        <a:solidFill>
                          <a:srgbClr val="FFC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a:solidFill>
                            <a:srgbClr val="FFC000"/>
                          </a:solidFill>
                          <a:effectLst>
                            <a:outerShdw blurRad="38100" dist="38100" dir="2700000" algn="tl">
                              <a:srgbClr val="000000">
                                <a:alpha val="43137"/>
                              </a:srgbClr>
                            </a:outerShdw>
                          </a:effectLst>
                        </a:rPr>
                        <a:t>A l’agir</a:t>
                      </a:r>
                      <a:endParaRPr lang="fr-CH" sz="2400" dirty="0">
                        <a:solidFill>
                          <a:srgbClr val="FFC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err="1">
                          <a:solidFill>
                            <a:srgbClr val="FFC000"/>
                          </a:solidFill>
                          <a:effectLst>
                            <a:outerShdw blurRad="38100" dist="38100" dir="2700000" algn="tl">
                              <a:srgbClr val="000000">
                                <a:alpha val="43137"/>
                              </a:srgbClr>
                            </a:outerShdw>
                          </a:effectLst>
                        </a:rPr>
                        <a:t>Sub</a:t>
                      </a:r>
                      <a:r>
                        <a:rPr lang="fr-CH" sz="2400" dirty="0">
                          <a:solidFill>
                            <a:srgbClr val="FFC000"/>
                          </a:solidFill>
                          <a:effectLst>
                            <a:outerShdw blurRad="38100" dist="38100" dir="2700000" algn="tl">
                              <a:srgbClr val="000000">
                                <a:alpha val="43137"/>
                              </a:srgbClr>
                            </a:outerShdw>
                          </a:effectLst>
                        </a:rPr>
                        <a:t> </a:t>
                      </a:r>
                      <a:r>
                        <a:rPr lang="fr-CH" sz="2400" dirty="0" err="1">
                          <a:solidFill>
                            <a:srgbClr val="FFC000"/>
                          </a:solidFill>
                          <a:effectLst>
                            <a:outerShdw blurRad="38100" dist="38100" dir="2700000" algn="tl">
                              <a:srgbClr val="000000">
                                <a:alpha val="43137"/>
                              </a:srgbClr>
                            </a:outerShdw>
                          </a:effectLst>
                        </a:rPr>
                        <a:t>legem</a:t>
                      </a:r>
                      <a:r>
                        <a:rPr lang="fr-CH" sz="2400" dirty="0">
                          <a:solidFill>
                            <a:srgbClr val="FFC000"/>
                          </a:solidFill>
                          <a:effectLst>
                            <a:outerShdw blurRad="38100" dist="38100" dir="2700000" algn="tl">
                              <a:srgbClr val="000000">
                                <a:alpha val="43137"/>
                              </a:srgbClr>
                            </a:outerShdw>
                          </a:effectLst>
                        </a:rPr>
                        <a:t> = sous la loi</a:t>
                      </a:r>
                      <a:endParaRPr lang="fr-CH" sz="2400" dirty="0">
                        <a:solidFill>
                          <a:srgbClr val="FFC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err="1">
                          <a:solidFill>
                            <a:srgbClr val="FFC000"/>
                          </a:solidFill>
                          <a:effectLst>
                            <a:outerShdw blurRad="38100" dist="38100" dir="2700000" algn="tl">
                              <a:srgbClr val="000000">
                                <a:alpha val="43137"/>
                              </a:srgbClr>
                            </a:outerShdw>
                          </a:effectLst>
                        </a:rPr>
                        <a:t>Oratio</a:t>
                      </a:r>
                      <a:r>
                        <a:rPr lang="fr-CH" sz="2400" dirty="0">
                          <a:solidFill>
                            <a:srgbClr val="FFC000"/>
                          </a:solidFill>
                          <a:effectLst>
                            <a:outerShdw blurRad="38100" dist="38100" dir="2700000" algn="tl">
                              <a:srgbClr val="000000">
                                <a:alpha val="43137"/>
                              </a:srgbClr>
                            </a:outerShdw>
                          </a:effectLst>
                        </a:rPr>
                        <a:t> = par la prière se laisser transformer de l’intérieur pour agir</a:t>
                      </a:r>
                      <a:endParaRPr lang="fr-CH" sz="2400" dirty="0">
                        <a:solidFill>
                          <a:srgbClr val="FFC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125569">
                <a:tc>
                  <a:txBody>
                    <a:bodyPr/>
                    <a:lstStyle/>
                    <a:p>
                      <a:pPr>
                        <a:spcBef>
                          <a:spcPts val="200"/>
                        </a:spcBef>
                        <a:spcAft>
                          <a:spcPts val="200"/>
                        </a:spcAft>
                      </a:pPr>
                      <a:r>
                        <a:rPr lang="fr-CH" sz="2400" dirty="0">
                          <a:solidFill>
                            <a:srgbClr val="00B0F0"/>
                          </a:solidFill>
                          <a:effectLst>
                            <a:outerShdw blurRad="38100" dist="38100" dir="2700000" algn="tl">
                              <a:srgbClr val="000000">
                                <a:alpha val="43137"/>
                              </a:srgbClr>
                            </a:outerShdw>
                          </a:effectLst>
                        </a:rPr>
                        <a:t>Anagogique</a:t>
                      </a:r>
                      <a:endParaRPr lang="fr-CH" sz="2400"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a:solidFill>
                            <a:srgbClr val="00B0F0"/>
                          </a:solidFill>
                          <a:effectLst>
                            <a:outerShdw blurRad="38100" dist="38100" dir="2700000" algn="tl">
                              <a:srgbClr val="000000">
                                <a:alpha val="43137"/>
                              </a:srgbClr>
                            </a:outerShdw>
                          </a:effectLst>
                        </a:rPr>
                        <a:t>A l’ensemble de l’histoire du salut</a:t>
                      </a:r>
                      <a:endParaRPr lang="fr-CH" sz="2400"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a:solidFill>
                            <a:srgbClr val="00B0F0"/>
                          </a:solidFill>
                          <a:effectLst>
                            <a:outerShdw blurRad="38100" dist="38100" dir="2700000" algn="tl">
                              <a:srgbClr val="000000">
                                <a:alpha val="43137"/>
                              </a:srgbClr>
                            </a:outerShdw>
                          </a:effectLst>
                        </a:rPr>
                        <a:t>Ante </a:t>
                      </a:r>
                      <a:r>
                        <a:rPr lang="fr-CH" sz="2400" dirty="0" err="1">
                          <a:solidFill>
                            <a:srgbClr val="00B0F0"/>
                          </a:solidFill>
                          <a:effectLst>
                            <a:outerShdw blurRad="38100" dist="38100" dir="2700000" algn="tl">
                              <a:srgbClr val="000000">
                                <a:alpha val="43137"/>
                              </a:srgbClr>
                            </a:outerShdw>
                          </a:effectLst>
                        </a:rPr>
                        <a:t>legem</a:t>
                      </a:r>
                      <a:r>
                        <a:rPr lang="fr-CH" sz="2400" dirty="0">
                          <a:solidFill>
                            <a:srgbClr val="00B0F0"/>
                          </a:solidFill>
                          <a:effectLst>
                            <a:outerShdw blurRad="38100" dist="38100" dir="2700000" algn="tl">
                              <a:srgbClr val="000000">
                                <a:alpha val="43137"/>
                              </a:srgbClr>
                            </a:outerShdw>
                          </a:effectLst>
                        </a:rPr>
                        <a:t> = avant la loi = selon le plan d’amour de Dieu</a:t>
                      </a:r>
                      <a:endParaRPr lang="fr-CH" sz="2400"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200"/>
                        </a:spcBef>
                        <a:spcAft>
                          <a:spcPts val="200"/>
                        </a:spcAft>
                      </a:pPr>
                      <a:r>
                        <a:rPr lang="fr-CH" sz="2400" dirty="0" err="1">
                          <a:solidFill>
                            <a:srgbClr val="00B0F0"/>
                          </a:solidFill>
                          <a:effectLst>
                            <a:outerShdw blurRad="38100" dist="38100" dir="2700000" algn="tl">
                              <a:srgbClr val="000000">
                                <a:alpha val="43137"/>
                              </a:srgbClr>
                            </a:outerShdw>
                          </a:effectLst>
                        </a:rPr>
                        <a:t>Contemplatio</a:t>
                      </a:r>
                      <a:r>
                        <a:rPr lang="fr-CH" sz="2400" dirty="0">
                          <a:solidFill>
                            <a:srgbClr val="00B0F0"/>
                          </a:solidFill>
                          <a:effectLst>
                            <a:outerShdw blurRad="38100" dist="38100" dir="2700000" algn="tl">
                              <a:srgbClr val="000000">
                                <a:alpha val="43137"/>
                              </a:srgbClr>
                            </a:outerShdw>
                          </a:effectLst>
                        </a:rPr>
                        <a:t> = contemplation</a:t>
                      </a:r>
                      <a:endParaRPr lang="fr-CH" sz="2400" dirty="0">
                        <a:solidFill>
                          <a:srgbClr val="00B0F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8" name="Espace réservé du numéro de diapositive 7"/>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2717145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b="1" dirty="0">
                <a:effectLst>
                  <a:outerShdw blurRad="38100" dist="38100" dir="2700000" algn="tl">
                    <a:srgbClr val="000000">
                      <a:alpha val="43137"/>
                    </a:srgbClr>
                  </a:outerShdw>
                </a:effectLst>
              </a:rPr>
              <a:t>Réalisation et commentaires :</a:t>
            </a:r>
          </a:p>
        </p:txBody>
      </p:sp>
      <p:sp>
        <p:nvSpPr>
          <p:cNvPr id="3" name="Espace réservé du texte 2"/>
          <p:cNvSpPr>
            <a:spLocks noGrp="1"/>
          </p:cNvSpPr>
          <p:nvPr>
            <p:ph type="body" idx="1"/>
          </p:nvPr>
        </p:nvSpPr>
        <p:spPr/>
        <p:txBody>
          <a:bodyPr/>
          <a:lstStyle/>
          <a:p>
            <a:r>
              <a:rPr lang="fr-CH" dirty="0"/>
              <a:t>© Abbé Bernard Schubiger mai 2016 /mars 2017 / septembre 2018</a:t>
            </a:r>
          </a:p>
        </p:txBody>
      </p:sp>
      <p:sp>
        <p:nvSpPr>
          <p:cNvPr id="4" name="Espace réservé du numéro de diapositive 3"/>
          <p:cNvSpPr>
            <a:spLocks noGrp="1"/>
          </p:cNvSpPr>
          <p:nvPr>
            <p:ph type="sldNum" sz="quarter" idx="12"/>
          </p:nvPr>
        </p:nvSpPr>
        <p:spPr>
          <a:xfrm>
            <a:off x="0" y="6317615"/>
            <a:ext cx="551167" cy="377825"/>
          </a:xfrm>
        </p:spPr>
        <p:txBody>
          <a:bodyPr/>
          <a:lstStyle/>
          <a:p>
            <a:fld id="{D57F1E4F-1CFF-5643-939E-217C01CDF565}" type="slidenum">
              <a:rPr lang="en-US" sz="1800" smtClean="0"/>
              <a:pPr/>
              <a:t>33</a:t>
            </a:fld>
            <a:endParaRPr lang="en-US" sz="1800" dirty="0"/>
          </a:p>
        </p:txBody>
      </p:sp>
    </p:spTree>
    <p:extLst>
      <p:ext uri="{BB962C8B-B14F-4D97-AF65-F5344CB8AC3E}">
        <p14:creationId xmlns:p14="http://schemas.microsoft.com/office/powerpoint/2010/main" val="225915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451589" y="172926"/>
            <a:ext cx="10885115" cy="2554545"/>
          </a:xfrm>
          <a:prstGeom prst="rect">
            <a:avLst/>
          </a:prstGeom>
        </p:spPr>
        <p:txBody>
          <a:bodyPr wrap="square">
            <a:spAutoFit/>
          </a:bodyPr>
          <a:lstStyle/>
          <a:p>
            <a:pPr algn="just">
              <a:spcAft>
                <a:spcPts val="0"/>
              </a:spcAft>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La pointe de la parabole </a:t>
            </a:r>
          </a:p>
          <a:p>
            <a:pPr algn="just">
              <a:spcAft>
                <a:spcPts val="0"/>
              </a:spcAft>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ce qui dérange, choque interroge</a:t>
            </a:r>
          </a:p>
          <a:p>
            <a:pPr algn="just">
              <a:spcAft>
                <a:spcPts val="0"/>
              </a:spcAft>
            </a:pPr>
            <a:endPar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Parabole du bon Samaritain quelle pointe ?</a:t>
            </a:r>
            <a:endParaRPr lang="fr-CH" sz="3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2" name="Espace réservé du numéro de diapositive 1"/>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79224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486094" y="759523"/>
            <a:ext cx="10885115" cy="3785652"/>
          </a:xfrm>
          <a:prstGeom prst="rect">
            <a:avLst/>
          </a:prstGeom>
        </p:spPr>
        <p:txBody>
          <a:bodyPr wrap="square">
            <a:spAutoFit/>
          </a:bodyPr>
          <a:lstStyle/>
          <a:p>
            <a:pPr algn="just">
              <a:spcAft>
                <a:spcPts val="0"/>
              </a:spcAft>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Parabole du bon Samaritain quelle pointe ?</a:t>
            </a:r>
          </a:p>
          <a:p>
            <a:pPr algn="just">
              <a:spcAft>
                <a:spcPts val="0"/>
              </a:spcAft>
            </a:pPr>
            <a:endPar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Aft>
                <a:spcPts val="0"/>
              </a:spcAft>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3 passent outre</a:t>
            </a:r>
          </a:p>
          <a:p>
            <a:pPr algn="just">
              <a:spcAft>
                <a:spcPts val="0"/>
              </a:spcAft>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Seul un étranger s’inquiète de l’homme à moitié mort !</a:t>
            </a:r>
          </a:p>
          <a:p>
            <a:pPr algn="just">
              <a:spcAft>
                <a:spcPts val="0"/>
              </a:spcAft>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Pourquoi ?</a:t>
            </a:r>
            <a:endParaRPr lang="fr-CH" sz="36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2" name="Espace réservé du numéro de diapositive 1"/>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484864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486094" y="759523"/>
            <a:ext cx="10885115" cy="3170099"/>
          </a:xfrm>
          <a:prstGeom prst="rect">
            <a:avLst/>
          </a:prstGeom>
        </p:spPr>
        <p:txBody>
          <a:bodyPr wrap="square">
            <a:spAutoFit/>
          </a:bodyPr>
          <a:lstStyle/>
          <a:p>
            <a:pPr algn="just">
              <a:spcAft>
                <a:spcPts val="0"/>
              </a:spcAft>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Signification  du prochain = ?</a:t>
            </a:r>
          </a:p>
          <a:p>
            <a:pPr marL="571500" indent="-571500" algn="just">
              <a:spcAft>
                <a:spcPts val="0"/>
              </a:spcAft>
              <a:buFont typeface="Arial" panose="020B0604020202020204" pitchFamily="34" charset="0"/>
              <a:buChar char="•"/>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être proche de l’autre</a:t>
            </a:r>
          </a:p>
          <a:p>
            <a:pPr marL="571500" indent="-571500" algn="just">
              <a:spcAft>
                <a:spcPts val="0"/>
              </a:spcAft>
              <a:buFont typeface="Arial" panose="020B0604020202020204" pitchFamily="34" charset="0"/>
              <a:buChar char="•"/>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Ou se faire proche de l’autre ?</a:t>
            </a:r>
          </a:p>
          <a:p>
            <a:pPr marL="571500" indent="-571500" algn="just">
              <a:spcAft>
                <a:spcPts val="0"/>
              </a:spcAft>
              <a:buFont typeface="Arial" panose="020B0604020202020204" pitchFamily="34" charset="0"/>
              <a:buChar char="•"/>
            </a:pPr>
            <a:endPar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endParaRPr>
          </a:p>
          <a:p>
            <a:pPr marL="571500" indent="-571500" algn="just">
              <a:spcAft>
                <a:spcPts val="0"/>
              </a:spcAft>
              <a:buFont typeface="Arial" panose="020B0604020202020204" pitchFamily="34" charset="0"/>
              <a:buChar char="•"/>
            </a:pP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Qui doit faire le 1</a:t>
            </a:r>
            <a:r>
              <a:rPr lang="fr-CH" sz="4000" baseline="30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er</a:t>
            </a:r>
            <a:r>
              <a:rPr lang="fr-CH" sz="4000" dirty="0">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pas ?</a:t>
            </a:r>
          </a:p>
        </p:txBody>
      </p:sp>
      <p:sp>
        <p:nvSpPr>
          <p:cNvPr id="2" name="Espace réservé du numéro de diapositive 1"/>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52936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15148" y="1493122"/>
            <a:ext cx="3343295" cy="2421464"/>
          </a:xfrm>
        </p:spPr>
        <p:txBody>
          <a:bodyPr>
            <a:normAutofit fontScale="90000"/>
          </a:bodyPr>
          <a:lstStyle/>
          <a:p>
            <a:r>
              <a:rPr lang="fr-CH" sz="7200" b="1" dirty="0">
                <a:latin typeface="Aharoni" panose="02010803020104030203" pitchFamily="2" charset="-79"/>
                <a:cs typeface="Aharoni" panose="02010803020104030203" pitchFamily="2" charset="-79"/>
              </a:rPr>
              <a:t>Le vitrail de Sens</a:t>
            </a:r>
            <a:endParaRPr lang="fr-CH" sz="5400" b="1" dirty="0">
              <a:latin typeface="Aharoni" panose="02010803020104030203" pitchFamily="2" charset="-79"/>
              <a:cs typeface="Aharoni" panose="02010803020104030203" pitchFamily="2" charset="-79"/>
            </a:endParaRPr>
          </a:p>
        </p:txBody>
      </p:sp>
      <p:sp>
        <p:nvSpPr>
          <p:cNvPr id="3" name="Sous-titre 2"/>
          <p:cNvSpPr>
            <a:spLocks noGrp="1"/>
          </p:cNvSpPr>
          <p:nvPr>
            <p:ph type="subTitle" idx="1"/>
          </p:nvPr>
        </p:nvSpPr>
        <p:spPr>
          <a:xfrm>
            <a:off x="4754079" y="4134719"/>
            <a:ext cx="3265433" cy="2355727"/>
          </a:xfrm>
        </p:spPr>
        <p:txBody>
          <a:bodyPr>
            <a:normAutofit/>
          </a:bodyPr>
          <a:lstStyle/>
          <a:p>
            <a:pPr algn="ctr"/>
            <a:r>
              <a:rPr lang="fr-CH" sz="2800" b="1" cap="none" dirty="0">
                <a:solidFill>
                  <a:srgbClr val="00B0F0"/>
                </a:solidFill>
                <a:effectLst>
                  <a:outerShdw blurRad="38100" dist="38100" dir="2700000" algn="tl">
                    <a:srgbClr val="000000">
                      <a:alpha val="43137"/>
                    </a:srgbClr>
                  </a:outerShdw>
                </a:effectLst>
              </a:rPr>
              <a:t>En bleu</a:t>
            </a:r>
            <a:r>
              <a:rPr lang="fr-CH" sz="2800" cap="none" dirty="0"/>
              <a:t> le récit de la parabole</a:t>
            </a:r>
          </a:p>
          <a:p>
            <a:pPr algn="ctr"/>
            <a:r>
              <a:rPr lang="fr-CH" sz="2800" b="1" cap="none" dirty="0">
                <a:solidFill>
                  <a:srgbClr val="FFFF00"/>
                </a:solidFill>
                <a:effectLst>
                  <a:outerShdw blurRad="38100" dist="38100" dir="2700000" algn="tl">
                    <a:srgbClr val="000000">
                      <a:alpha val="43137"/>
                    </a:srgbClr>
                  </a:outerShdw>
                </a:effectLst>
              </a:rPr>
              <a:t>En jaune </a:t>
            </a:r>
            <a:r>
              <a:rPr lang="fr-CH" sz="2800" cap="none" dirty="0"/>
              <a:t>l’interprétation typologique</a:t>
            </a:r>
          </a:p>
        </p:txBody>
      </p:sp>
      <p:pic>
        <p:nvPicPr>
          <p:cNvPr id="5" name="Image 4"/>
          <p:cNvPicPr>
            <a:picLocks noChangeAspect="1"/>
          </p:cNvPicPr>
          <p:nvPr/>
        </p:nvPicPr>
        <p:blipFill>
          <a:blip r:embed="rId2"/>
          <a:stretch>
            <a:fillRect/>
          </a:stretch>
        </p:blipFill>
        <p:spPr>
          <a:xfrm>
            <a:off x="1704830" y="0"/>
            <a:ext cx="2951922" cy="6858000"/>
          </a:xfrm>
          <a:prstGeom prst="rect">
            <a:avLst/>
          </a:prstGeom>
        </p:spPr>
      </p:pic>
      <p:pic>
        <p:nvPicPr>
          <p:cNvPr id="6" name="Image 5"/>
          <p:cNvPicPr>
            <a:picLocks noChangeAspect="1"/>
          </p:cNvPicPr>
          <p:nvPr/>
        </p:nvPicPr>
        <p:blipFill>
          <a:blip r:embed="rId3"/>
          <a:stretch>
            <a:fillRect/>
          </a:stretch>
        </p:blipFill>
        <p:spPr>
          <a:xfrm>
            <a:off x="8136305" y="0"/>
            <a:ext cx="2945958" cy="6858000"/>
          </a:xfrm>
          <a:prstGeom prst="rect">
            <a:avLst/>
          </a:prstGeom>
        </p:spPr>
      </p:pic>
      <p:sp>
        <p:nvSpPr>
          <p:cNvPr id="4" name="Espace réservé du numéro de diapositive 3"/>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2682630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51647" y="0"/>
            <a:ext cx="9493624" cy="2421464"/>
          </a:xfrm>
        </p:spPr>
        <p:txBody>
          <a:bodyPr>
            <a:normAutofit/>
          </a:bodyPr>
          <a:lstStyle/>
          <a:p>
            <a:r>
              <a:rPr lang="fr-CH" sz="6600" b="1" dirty="0">
                <a:latin typeface="Arial Black" panose="020B0A04020102020204" pitchFamily="34" charset="0"/>
                <a:cs typeface="Aharoni" panose="02010803020104030203" pitchFamily="2" charset="-79"/>
              </a:rPr>
              <a:t>L’interprétation typologique</a:t>
            </a:r>
            <a:endParaRPr lang="fr-CH" b="1" dirty="0">
              <a:latin typeface="Arial Black" panose="020B0A04020102020204" pitchFamily="34" charset="0"/>
              <a:cs typeface="Aharoni" panose="02010803020104030203" pitchFamily="2" charset="-79"/>
            </a:endParaRPr>
          </a:p>
        </p:txBody>
      </p:sp>
      <p:sp>
        <p:nvSpPr>
          <p:cNvPr id="3" name="Sous-titre 2"/>
          <p:cNvSpPr>
            <a:spLocks noGrp="1"/>
          </p:cNvSpPr>
          <p:nvPr>
            <p:ph type="subTitle" idx="1"/>
          </p:nvPr>
        </p:nvSpPr>
        <p:spPr>
          <a:xfrm>
            <a:off x="654422" y="2556932"/>
            <a:ext cx="10802471" cy="2884644"/>
          </a:xfrm>
        </p:spPr>
        <p:txBody>
          <a:bodyPr>
            <a:normAutofit fontScale="85000" lnSpcReduction="10000"/>
          </a:bodyPr>
          <a:lstStyle/>
          <a:p>
            <a:pPr algn="l"/>
            <a:r>
              <a:rPr lang="fr-CH" sz="3600" cap="none" dirty="0"/>
              <a:t>Dans </a:t>
            </a:r>
            <a:r>
              <a:rPr lang="fr-CH" sz="3600" b="1" cap="none" dirty="0">
                <a:solidFill>
                  <a:srgbClr val="FF0000"/>
                </a:solidFill>
                <a:effectLst>
                  <a:outerShdw blurRad="38100" dist="38100" dir="2700000" algn="tl">
                    <a:srgbClr val="000000">
                      <a:alpha val="43137"/>
                    </a:srgbClr>
                  </a:outerShdw>
                </a:effectLst>
              </a:rPr>
              <a:t>l’A.T.	</a:t>
            </a:r>
            <a:r>
              <a:rPr lang="fr-CH" sz="3600" cap="none" dirty="0"/>
              <a:t>						Dans </a:t>
            </a:r>
            <a:r>
              <a:rPr lang="fr-CH" sz="3600" b="1" cap="none" dirty="0">
                <a:solidFill>
                  <a:srgbClr val="FFC000"/>
                </a:solidFill>
                <a:effectLst>
                  <a:outerShdw blurRad="38100" dist="38100" dir="2700000" algn="tl">
                    <a:srgbClr val="000000">
                      <a:alpha val="43137"/>
                    </a:srgbClr>
                  </a:outerShdw>
                </a:effectLst>
              </a:rPr>
              <a:t>le N.T</a:t>
            </a:r>
            <a:r>
              <a:rPr lang="fr-CH" sz="3600" cap="none" dirty="0"/>
              <a:t>.</a:t>
            </a:r>
          </a:p>
          <a:p>
            <a:pPr algn="l"/>
            <a:r>
              <a:rPr lang="fr-CH" sz="3600" cap="none" dirty="0"/>
              <a:t>Le type – la figure				L’accomplissement = Jésus</a:t>
            </a:r>
          </a:p>
          <a:p>
            <a:pPr algn="l"/>
            <a:r>
              <a:rPr lang="fr-CH" sz="3600" cap="none" dirty="0"/>
              <a:t>Joseph								Jésus sauve ses frères = l’humanité</a:t>
            </a:r>
          </a:p>
          <a:p>
            <a:pPr algn="l"/>
            <a:r>
              <a:rPr lang="fr-CH" sz="3600" cap="none" dirty="0"/>
              <a:t>Moïse								Jésus fait traverser la mort (baptême)</a:t>
            </a:r>
          </a:p>
          <a:p>
            <a:pPr algn="l"/>
            <a:r>
              <a:rPr lang="fr-CH" sz="3600" cap="none" dirty="0"/>
              <a:t>Adam : par lui le péché		Jésus = nouvel Adam par Lui le salut</a:t>
            </a:r>
          </a:p>
          <a:p>
            <a:pPr algn="l"/>
            <a:endParaRPr lang="fr-CH" sz="3600" cap="none"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4284457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988424" y="215153"/>
            <a:ext cx="5719482" cy="1192306"/>
          </a:xfrm>
        </p:spPr>
        <p:txBody>
          <a:bodyPr>
            <a:normAutofit fontScale="90000"/>
          </a:bodyPr>
          <a:lstStyle/>
          <a:p>
            <a:r>
              <a:rPr lang="fr-CH" sz="7200" b="1" dirty="0">
                <a:latin typeface="Aharoni" panose="02010803020104030203" pitchFamily="2" charset="-79"/>
                <a:cs typeface="Aharoni" panose="02010803020104030203" pitchFamily="2" charset="-79"/>
              </a:rPr>
              <a:t>La parabole</a:t>
            </a:r>
            <a:endParaRPr lang="fr-CH" sz="5400" b="1" dirty="0">
              <a:latin typeface="Aharoni" panose="02010803020104030203" pitchFamily="2" charset="-79"/>
              <a:cs typeface="Aharoni" panose="02010803020104030203" pitchFamily="2" charset="-79"/>
            </a:endParaRPr>
          </a:p>
        </p:txBody>
      </p:sp>
      <p:sp>
        <p:nvSpPr>
          <p:cNvPr id="3" name="Sous-titre 2"/>
          <p:cNvSpPr>
            <a:spLocks noGrp="1"/>
          </p:cNvSpPr>
          <p:nvPr>
            <p:ph type="subTitle" idx="1"/>
          </p:nvPr>
        </p:nvSpPr>
        <p:spPr>
          <a:xfrm>
            <a:off x="8135470" y="2153521"/>
            <a:ext cx="3648635" cy="2884644"/>
          </a:xfrm>
        </p:spPr>
        <p:txBody>
          <a:bodyPr>
            <a:normAutofit/>
          </a:bodyPr>
          <a:lstStyle/>
          <a:p>
            <a:pPr algn="l"/>
            <a:r>
              <a:rPr lang="fr-CH" sz="3600" cap="none" dirty="0"/>
              <a:t>Les losanges du centre				</a:t>
            </a:r>
          </a:p>
        </p:txBody>
      </p:sp>
      <p:pic>
        <p:nvPicPr>
          <p:cNvPr id="4" name="Image 3"/>
          <p:cNvPicPr>
            <a:picLocks noChangeAspect="1"/>
          </p:cNvPicPr>
          <p:nvPr/>
        </p:nvPicPr>
        <p:blipFill>
          <a:blip r:embed="rId2"/>
          <a:stretch>
            <a:fillRect/>
          </a:stretch>
        </p:blipFill>
        <p:spPr>
          <a:xfrm>
            <a:off x="371369" y="0"/>
            <a:ext cx="2950720" cy="6858594"/>
          </a:xfrm>
          <a:prstGeom prst="rect">
            <a:avLst/>
          </a:prstGeom>
        </p:spPr>
      </p:pic>
      <p:pic>
        <p:nvPicPr>
          <p:cNvPr id="5" name="Image 4"/>
          <p:cNvPicPr>
            <a:picLocks noChangeAspect="1"/>
          </p:cNvPicPr>
          <p:nvPr/>
        </p:nvPicPr>
        <p:blipFill>
          <a:blip r:embed="rId3"/>
          <a:stretch>
            <a:fillRect/>
          </a:stretch>
        </p:blipFill>
        <p:spPr>
          <a:xfrm>
            <a:off x="3322089" y="0"/>
            <a:ext cx="2304488" cy="1755800"/>
          </a:xfrm>
          <a:prstGeom prst="rect">
            <a:avLst/>
          </a:prstGeom>
        </p:spPr>
      </p:pic>
      <p:pic>
        <p:nvPicPr>
          <p:cNvPr id="6" name="Image 5"/>
          <p:cNvPicPr>
            <a:picLocks noChangeAspect="1"/>
          </p:cNvPicPr>
          <p:nvPr/>
        </p:nvPicPr>
        <p:blipFill>
          <a:blip r:embed="rId4"/>
          <a:stretch>
            <a:fillRect/>
          </a:stretch>
        </p:blipFill>
        <p:spPr>
          <a:xfrm>
            <a:off x="3322089" y="1755800"/>
            <a:ext cx="2383743" cy="2133785"/>
          </a:xfrm>
          <a:prstGeom prst="rect">
            <a:avLst/>
          </a:prstGeom>
        </p:spPr>
      </p:pic>
      <p:pic>
        <p:nvPicPr>
          <p:cNvPr id="7" name="Image 6"/>
          <p:cNvPicPr>
            <a:picLocks noChangeAspect="1"/>
          </p:cNvPicPr>
          <p:nvPr/>
        </p:nvPicPr>
        <p:blipFill>
          <a:blip r:embed="rId5"/>
          <a:stretch>
            <a:fillRect/>
          </a:stretch>
        </p:blipFill>
        <p:spPr>
          <a:xfrm>
            <a:off x="3319041" y="3889585"/>
            <a:ext cx="2389839" cy="2011854"/>
          </a:xfrm>
          <a:prstGeom prst="rect">
            <a:avLst/>
          </a:prstGeom>
        </p:spPr>
      </p:pic>
      <p:pic>
        <p:nvPicPr>
          <p:cNvPr id="8" name="Image 7"/>
          <p:cNvPicPr>
            <a:picLocks noChangeAspect="1"/>
          </p:cNvPicPr>
          <p:nvPr/>
        </p:nvPicPr>
        <p:blipFill>
          <a:blip r:embed="rId6"/>
          <a:stretch>
            <a:fillRect/>
          </a:stretch>
        </p:blipFill>
        <p:spPr>
          <a:xfrm>
            <a:off x="5705832" y="4873945"/>
            <a:ext cx="2328874" cy="1975275"/>
          </a:xfrm>
          <a:prstGeom prst="rect">
            <a:avLst/>
          </a:prstGeom>
        </p:spPr>
      </p:pic>
      <p:sp>
        <p:nvSpPr>
          <p:cNvPr id="9" name="Espace réservé du numéro de diapositive 8"/>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9743081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TM03457452[[fn=Céleste]]</Template>
  <TotalTime>1203</TotalTime>
  <Words>2401</Words>
  <Application>Microsoft Office PowerPoint</Application>
  <PresentationFormat>Grand écran</PresentationFormat>
  <Paragraphs>171</Paragraphs>
  <Slides>33</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33</vt:i4>
      </vt:variant>
    </vt:vector>
  </HeadingPairs>
  <TitlesOfParts>
    <vt:vector size="40" baseType="lpstr">
      <vt:lpstr>Aharoni</vt:lpstr>
      <vt:lpstr>Arial</vt:lpstr>
      <vt:lpstr>Arial Black</vt:lpstr>
      <vt:lpstr>Calibri</vt:lpstr>
      <vt:lpstr>Calibri Light</vt:lpstr>
      <vt:lpstr>Trebuchet MS</vt:lpstr>
      <vt:lpstr>Céleste</vt:lpstr>
      <vt:lpstr>La parabole du bon samaritain </vt:lpstr>
      <vt:lpstr>Présentation PowerPoint</vt:lpstr>
      <vt:lpstr>Présentation PowerPoint</vt:lpstr>
      <vt:lpstr>Présentation PowerPoint</vt:lpstr>
      <vt:lpstr>Présentation PowerPoint</vt:lpstr>
      <vt:lpstr>Présentation PowerPoint</vt:lpstr>
      <vt:lpstr>Le vitrail de Sens</vt:lpstr>
      <vt:lpstr>L’interprétation typologique</vt:lpstr>
      <vt:lpstr>La parabole</vt:lpstr>
      <vt:lpstr>Jérusalem</vt:lpstr>
      <vt:lpstr>Les bandits</vt:lpstr>
      <vt:lpstr>Le prêtre  le lévite</vt:lpstr>
      <vt:lpstr>Le samaritain</vt:lpstr>
      <vt:lpstr>4. Sens anago-gique  la création</vt:lpstr>
      <vt:lpstr>14. Le paradis</vt:lpstr>
      <vt:lpstr>15. La Chute</vt:lpstr>
      <vt:lpstr>11. Nudité</vt:lpstr>
      <vt:lpstr>12. chassés</vt:lpstr>
      <vt:lpstr>4. Sens anago-gique la création</vt:lpstr>
      <vt:lpstr>3. Sens tro-polo-gique  Moïse</vt:lpstr>
      <vt:lpstr>7. Le buisson</vt:lpstr>
      <vt:lpstr>10. Avec pharaon</vt:lpstr>
      <vt:lpstr>6. La loi – veau d’or</vt:lpstr>
      <vt:lpstr>9. Serpent d’airain</vt:lpstr>
      <vt:lpstr>3. Sens tro-polo-gique  Moïse</vt:lpstr>
      <vt:lpstr>2. Sens allégorique  Christ</vt:lpstr>
      <vt:lpstr>4. Jésus - pilate</vt:lpstr>
      <vt:lpstr>5. flagellation</vt:lpstr>
      <vt:lpstr>1. CRUCIFIXION</vt:lpstr>
      <vt:lpstr>2. Résurrection</vt:lpstr>
      <vt:lpstr>2. Sens allégorique</vt:lpstr>
      <vt:lpstr>résumé</vt:lpstr>
      <vt:lpstr>Réalisation et commentaires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parabole du bon samaritain</dc:title>
  <dc:subject>Vitrail</dc:subject>
  <dc:creator>Abbé Bernard Schubiger</dc:creator>
  <cp:lastModifiedBy>Bernard Schubiger</cp:lastModifiedBy>
  <cp:revision>29</cp:revision>
  <dcterms:created xsi:type="dcterms:W3CDTF">2016-05-04T15:40:50Z</dcterms:created>
  <dcterms:modified xsi:type="dcterms:W3CDTF">2021-09-29T10:38:39Z</dcterms:modified>
</cp:coreProperties>
</file>